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64" r:id="rId7"/>
    <p:sldId id="265" r:id="rId8"/>
    <p:sldId id="266" r:id="rId9"/>
    <p:sldId id="276" r:id="rId10"/>
    <p:sldId id="269" r:id="rId11"/>
    <p:sldId id="270" r:id="rId12"/>
    <p:sldId id="271" r:id="rId13"/>
    <p:sldId id="272" r:id="rId14"/>
    <p:sldId id="273" r:id="rId15"/>
    <p:sldId id="274" r:id="rId16"/>
    <p:sldId id="275" r:id="rId17"/>
    <p:sldId id="277" r:id="rId18"/>
    <p:sldId id="278" r:id="rId19"/>
    <p:sldId id="280" r:id="rId20"/>
    <p:sldId id="281" r:id="rId21"/>
    <p:sldId id="282" r:id="rId22"/>
    <p:sldId id="283" r:id="rId23"/>
    <p:sldId id="285" r:id="rId24"/>
    <p:sldId id="286" r:id="rId25"/>
    <p:sldId id="287"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2:43.868"/>
    </inkml:context>
    <inkml:brush xml:id="br0">
      <inkml:brushProperty name="width" value="0.035" units="cm"/>
      <inkml:brushProperty name="height" value="0.035" units="cm"/>
      <inkml:brushProperty name="color" value="#E71224"/>
    </inkml:brush>
  </inkml:definitions>
  <inkml:trace contextRef="#ctx0" brushRef="#br0">6557 495 24575,'-2'-9'0,"0"1"0,0-1 0,-1 0 0,0 1 0,0 0 0,-1 0 0,0 0 0,0 0 0,-1 0 0,-8-9 0,-10-22 0,16 29 0,1 0 0,-2 0 0,1 0 0,-1 1 0,-10-8 0,9 8 0,0 0 0,1 0 0,0-1 0,-10-17 0,12 18 0,0 0 0,-1 0 0,0 1 0,0 0 0,-1 0 0,0 1 0,-10-8 0,-6-2 0,-37-20 0,48 32 0,-1-1 0,0 1 0,-1 1 0,1 1 0,-25-3 0,-3-2 0,-103-25 0,98 23 0,25 5 0,1 0 0,-46-2 0,-680 6 0,349 3 0,-665-2 0,1044 1 0,-1 1 0,1 1 0,0 1 0,-34 12 0,32-9 0,-1-1 0,1-1 0,-33 3 0,-54-7 0,69-2 0,1 1 0,-58 9 0,7 2 0,1-4 0,-148-7 0,94-2 0,-2138 2 0,2276 0 0,0 0 0,1 0 0,-1 0 0,1 0 0,-1 1 0,1-1 0,0 1 0,-1 0 0,1 0 0,-1 0 0,1 0 0,0 1 0,0 0 0,0-1 0,-5 5 0,5-3 0,0 1 0,1-1 0,0 1 0,0-1 0,0 1 0,0 0 0,1 0 0,-1 0 0,1 0 0,0 0 0,0 0 0,1 0 0,-1 5 0,-18 99 0,-6 48 0,22-120 0,3-26 0,0 1 0,-1 0 0,0-1 0,-1 1 0,0-1 0,0 0 0,-1 0 0,-1 1 0,0-2 0,-6 13 0,3-11 0,0 0 0,1 1 0,0 0 0,1 0 0,0 0 0,-3 15 0,7-22 0,0-1 0,1 1 0,-1 0 0,1 0 0,0 0 0,0-1 0,1 1 0,-1 0 0,1 0 0,0-1 0,0 1 0,1 0 0,-1-1 0,1 1 0,0-1 0,1 0 0,-1 0 0,0 0 0,1 0 0,4 4 0,-2-2 0,0-1 0,0 0 0,1 0 0,0-1 0,0 1 0,1-1 0,-1 0 0,1-1 0,-1 0 0,1 0 0,0 0 0,1-1 0,-1 0 0,0-1 0,1 1 0,-1-1 0,8 0 0,43 9 0,-34-5 0,1-1 0,25 0 0,356-3 0,-189-2 0,-195-1 0,0 0 0,32-7 0,30-4 0,-55 10 0,0-1 0,49-15 0,-52 12 0,0 0 0,1 2 0,43-3 0,-1 9 0,-41 0 0,1-1 0,0-1 0,49-9 0,-29 2 0,1 2 0,-1 2 0,75 5 0,-68-1 0,-44 0 0,1 1 0,-1 0 0,1 0 0,-1 1 0,1 1 0,-1 0 0,0 1 0,0 0 0,-1 1 0,1 0 0,-1 1 0,0 1 0,0-1 0,-1 1 0,11 10 0,1 4 0,0-1 0,48 33 0,-60-47 0,1 0 0,-1 0 0,1-1 0,0-1 0,1 0 0,-1 0 0,1-1 0,0-1 0,-1 0 0,16 1 0,284-5 0,-294 0 0,0 0 0,0-1 0,0-1 0,-1 0 0,1-1 0,-1-1 0,0 0 0,18-11 0,-15 8 0,8-1 0,1 1 0,0 1 0,1 2 0,-1 1 0,1 1 0,54 0 0,-35 2 0,-24-1 0,-1-1 0,0-1 0,24-9 0,-32 9 0,0 0 0,0 1 0,1 1 0,-1 0 0,1 1 0,0 1 0,-1 0 0,1 1 0,19 3 0,24 9 0,-1 1 0,0-3 0,106 5 0,-144-14 0,0 1 0,32 7 0,-30-4 0,43 3 0,97-10 0,66 4 0,-174 5 0,57 15 0,8 2 0,-102-21 0,0 2 0,31 11 0,-34-10 0,1-1 0,0-1 0,0 0 0,17 2 0,256-2 0,-153-7 0,-10 5 0,137-4 0,-243-1 0,-1-1 0,1-1 0,-1 0 0,0-1 0,-1-1 0,1-1 0,21-13 0,9-3 0,-27 15 0,1 1 0,29-6 0,-36 10 0,0 1 0,-1-2 0,0 0 0,0 0 0,0-1 0,0-1 0,-1 0 0,14-11 0,5-6 0,60-32 0,-72 44 0,-8 6 0,0 1 0,0 1 0,0 0 0,0 0 0,20-2 0,-19 4 0,-1 0 0,0-1 0,0-1 0,0 0 0,18-9 0,-28 12 0,0-1 0,0 1 0,0-1 0,0 1 0,0-1 0,0 0 0,-1 0 0,1 0 0,0 0 0,-1 0 0,0 0 0,1-1 0,-1 1 0,0 0 0,0-1 0,1-4 0,2-41 0,-4 42 0,0 0 0,0 0 0,1-1 0,0 1 0,0 0 0,2-9 0,-2 13 0,0 0 0,1 0 0,-1 0 0,0 0 0,0 0 0,1 1 0,-1-1 0,1 0 0,0 1 0,0-1 0,-1 1 0,1-1 0,0 1 0,0 0 0,0 0 0,0 0 0,0 0 0,1 0 0,-1 0 0,0 1 0,0-1 0,3 1 0,17-4-1365,0 3-5461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4:39.637"/>
    </inkml:context>
    <inkml:brush xml:id="br0">
      <inkml:brushProperty name="width" value="0.035" units="cm"/>
      <inkml:brushProperty name="height" value="0.035" units="cm"/>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4:41.777"/>
    </inkml:context>
    <inkml:brush xml:id="br0">
      <inkml:brushProperty name="width" value="0.035" units="cm"/>
      <inkml:brushProperty name="height" value="0.03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4:42.141"/>
    </inkml:context>
    <inkml:brush xml:id="br0">
      <inkml:brushProperty name="width" value="0.035" units="cm"/>
      <inkml:brushProperty name="height" value="0.035" units="cm"/>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59:30.750"/>
    </inkml:context>
    <inkml:brush xml:id="br0">
      <inkml:brushProperty name="width" value="0.035" units="cm"/>
      <inkml:brushProperty name="height" value="0.035" units="cm"/>
      <inkml:brushProperty name="color" value="#E71224"/>
    </inkml:brush>
  </inkml:definitions>
  <inkml:trace contextRef="#ctx0" brushRef="#br0">7637 159 24575,'-51'2'0,"0"3"0,-61 14 0,55-9 0,-73 5 0,26-2 0,73-7 0,-56 2 0,-1547-9 0,1618 0 0,0-1 0,1 0 0,-18-5 0,-29-4 0,-32-3 0,57 8 0,-53-3 0,55 6 0,-40-7 0,-21-2 0,73 10 0,1-2 0,0 0 0,-37-13 0,39 10 0,-1 1 0,0 1 0,0 1 0,-30-2 0,24 6 0,1-1 0,0-2 0,0-1 0,0 0 0,-27-10 0,-15-5 0,-21-7 0,66 18 0,0 2 0,-1 0 0,0 1 0,-47-2 0,-100 7 0,70 2 0,88-1 0,0 0 0,1 1 0,-1 0 0,1 1 0,0 1 0,0 0 0,-17 8 0,3-2 0,-14 4 0,-1-1 0,0-2 0,-1-2 0,-1-1 0,1-3 0,-87 0 0,100-4 0,0 0 0,-56 12 0,23-6 0,1-1 0,-2-4 0,-62-5 0,9 1 0,35 0 0,-95 4 0,106 11 0,48-8 0,-37 3 0,-345-5 0,207-5 0,-1477 2 0,1682 1 0,0 0 0,0 1 0,0 0 0,0 0 0,0 1 0,-1 0 0,1 1 0,-1 0 0,0 0 0,0 0 0,0 1 0,7 6 0,13 7 0,-24-15 0,1 0 0,-1 1 0,1-1 0,-1 1 0,0 0 0,0-1 0,0 1 0,-1 0 0,1 1 0,-1-1 0,0 0 0,-1 1 0,1-1 0,-1 1 0,1 0 0,-1-1 0,-1 1 0,1 5 0,1 14 0,-1-1 0,-3 36 0,0-27 0,0 326 0,2-354 0,0 1 0,0-1 0,0 1 0,1-1 0,-1 0 0,1 1 0,0-1 0,0 0 0,1 0 0,-1 0 0,1 1 0,5 6 0,-5-9 0,0 1 0,1-1 0,-1 0 0,1 0 0,-1 0 0,1-1 0,0 1 0,0-1 0,0 1 0,0-1 0,0 0 0,0 0 0,0-1 0,1 1 0,-1 0 0,0-1 0,0 0 0,5 0 0,177-2 0,-54-2 0,-105 4 0,1-2 0,-1 0 0,35-9 0,-11 4 0,1 2 0,-1 2 0,77 6 0,-26-1 0,-73-2 0,30 1 0,0-3 0,83-13 0,-83 8 0,1 2 0,110 5 0,-66 2 0,-94-2 0,0 1 0,0 0 0,-1 0 0,1 0 0,0 1 0,0 1 0,-1 0 0,0 0 0,1 0 0,-1 1 0,0 0 0,-1 1 0,1 0 0,-1 0 0,0 0 0,9 9 0,-8-6 0,0-1 0,0-1 0,1 0 0,0 0 0,0 0 0,1-1 0,-1-1 0,19 7 0,-13-7 0,1-1 0,0 0 0,-1-1 0,1-1 0,20-1 0,578-2 0,-422 2 0,-179-1 0,0-1 0,0 0 0,-1-1 0,1 0 0,-1-1 0,17-7 0,26-8 0,-17 9 0,0 2 0,1 1 0,-1 2 0,64 0 0,-56 4 0,57-10 0,27-2 0,-38 13 0,-47 1 0,1-1 0,-1-3 0,50-10 0,4-2 0,29-8 0,-92 15 0,0 2 0,65-2 0,-40 5 0,29-9 0,-51 6 0,42-2 0,47 9 0,55-2 0,-102-11 0,-55 7 0,45-4 0,492 8 0,-271 3 0,200-2 0,-466-1 0,0-2 0,30-6 0,-28 4 0,43-3 0,456 6 0,-255 4 0,-259-3 0,-1 0 0,1-1 0,-1-1 0,16-5 0,4-1 0,71-17 0,-99 25 0,0 0 0,0 0 0,0 0 0,0 0 0,-1-1 0,1 1 0,0-1 0,0 0 0,-1 0 0,1-1 0,-1 1 0,0-1 0,0 0 0,0 1 0,4-6 0,-5 4 0,1-1 0,-1 0 0,0 1 0,0-1 0,0 0 0,-1 0 0,1-1 0,-1 1 0,-1 0 0,1 0 0,-1-9 0,-1-189 0,-1 66 0,2 133 0,0 0 0,0 0 0,0 0 0,-1 1 0,1-1 0,-1 0 0,0 0 0,0 0 0,0 1 0,-1-1 0,1 1 0,-1-1 0,0 1 0,-3-5 0,3 5 0,-1 1 0,0 0 0,1 0 0,-1 0 0,0 1 0,0-1 0,0 0 0,-1 1 0,1 0 0,0 0 0,0 0 0,-1 0 0,1 1 0,0-1 0,-1 1 0,-5 0 0,-2-1-170,1 1-1,0 1 0,0 0 1,0 0-1,0 1 0,0 0 1,-14 5-1,6 0-6655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59:56.480"/>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4:00:36.687"/>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4:00:37.021"/>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4:03:06.198"/>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4:03:11.445"/>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2:45.622"/>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2:50.542"/>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3:07.784"/>
    </inkml:context>
    <inkml:brush xml:id="br0">
      <inkml:brushProperty name="width" value="0.035" units="cm"/>
      <inkml:brushProperty name="height" value="0.035" units="cm"/>
      <inkml:brushProperty name="color" value="#E71224"/>
    </inkml:brush>
  </inkml:definitions>
  <inkml:trace contextRef="#ctx0" brushRef="#br0">1914 158 24575,'-92'2'0,"-102"-4"0,182 0 0,1-1 0,-1 0 0,0-1 0,1 0 0,0 0 0,0-1 0,-16-10 0,12 6 0,-1 1 0,-22-7 0,25 11 0,-5-3 0,-1 2 0,1 0 0,-1 1 0,-29-2 0,38 4 0,1 1 0,0-1 0,0 0 0,0-1 0,0 0 0,1-1 0,-10-5 0,8 4 0,0 1 0,0 0 0,0 0 0,-1 1 0,-13-2 0,-22 1 0,-70 5 0,45 1 0,51-1 0,0 1 0,-32 8 0,30-5 0,1-2 0,-25 2 0,20-3 0,-43 9 0,-18 2 0,3 0 0,59-8 0,-38 3 0,-53-10 0,80 0 0,0 2 0,1 1 0,-48 7 0,80-8 0,0 1 0,0 0 0,0-1 0,-1 1 0,1 1 0,0-1 0,0 0 0,0 1 0,1-1 0,-1 1 0,0 0 0,1 0 0,-1 0 0,1 0 0,-1 1 0,1-1 0,0 1 0,0-1 0,0 1 0,0 0 0,-2 5 0,2 0 0,0 0 0,0 0 0,0 0 0,1 1 0,0-1 0,1 0 0,1 13 0,2 78 0,-2 153 0,-12-198 0,8-44 0,0 1 0,1 0 0,-1 15 0,3-24 0,0 0 0,1 1 0,-1-1 0,0 0 0,1 0 0,0 1 0,0-1 0,-1 0 0,1 0 0,0 0 0,1 0 0,-1 0 0,0 0 0,0 0 0,1-1 0,-1 1 0,1 0 0,0-1 0,-1 1 0,1-1 0,0 0 0,0 1 0,0-1 0,0 0 0,0 0 0,0 0 0,0-1 0,1 1 0,-1 0 0,3 0 0,9 2 0,1-1 0,0 0 0,23 1 0,-16-2 0,112 21 0,-105-16 0,46 16 0,3 0 0,-38-12 0,-19-4 0,0-2 0,0 0 0,30 1 0,557-4 0,-282-3 0,-303 0 0,0-1 0,-1-1 0,0-1 0,0-1 0,0-1 0,0-1 0,34-19 0,-41 20 0,0-1 0,-1 0 0,1-2 0,-2 1 0,0-2 0,0 0 0,-1 0 0,0-1 0,-1-1 0,0 0 0,-1 0 0,15-27 0,-13 19 0,-2 0 0,0 0 0,-1-1 0,-1-1 0,-1 0 0,-1 0 0,-1 0 0,-1 0 0,-1-1 0,-1-45 0,-3 48-227,-1 1-1,-2 0 1,0-1-1,-1 2 1,-11-29-1,9 33-6598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4:10.531"/>
    </inkml:context>
    <inkml:brush xml:id="br0">
      <inkml:brushProperty name="width" value="0.035" units="cm"/>
      <inkml:brushProperty name="height" value="0.035" units="cm"/>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4:12.435"/>
    </inkml:context>
    <inkml:brush xml:id="br0">
      <inkml:brushProperty name="width" value="0.035" units="cm"/>
      <inkml:brushProperty name="height" value="0.035" units="cm"/>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4:12.799"/>
    </inkml:context>
    <inkml:brush xml:id="br0">
      <inkml:brushProperty name="width" value="0.035" units="cm"/>
      <inkml:brushProperty name="height" value="0.035" units="cm"/>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4:19.214"/>
    </inkml:context>
    <inkml:brush xml:id="br0">
      <inkml:brushProperty name="width" value="0.035" units="cm"/>
      <inkml:brushProperty name="height" value="0.035" units="cm"/>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3T03:44:19.550"/>
    </inkml:context>
    <inkml:brush xml:id="br0">
      <inkml:brushProperty name="width" value="0.035" units="cm"/>
      <inkml:brushProperty name="height" value="0.035" units="cm"/>
    </inkml:brush>
  </inkml:definitions>
  <inkml:trace contextRef="#ctx0" brushRef="#br0">0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B9F62A-246E-54DB-A9E8-3D00EFC6791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81817A3-5553-EE64-7FA4-84502A4133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FC38916-BBE2-D225-856B-A35B725B53B6}"/>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5" name="Espace réservé du pied de page 4">
            <a:extLst>
              <a:ext uri="{FF2B5EF4-FFF2-40B4-BE49-F238E27FC236}">
                <a16:creationId xmlns:a16="http://schemas.microsoft.com/office/drawing/2014/main" id="{DE3B4677-6506-AF54-3E48-8DD34E77756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80A383E-9CA4-87AB-E89B-9C2C6D9ADF93}"/>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819149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0EF31-4715-805A-C36E-73309B01A39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3B6B79D-5703-4568-9244-05E6F487395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66F0150-B3E3-92CC-FBFD-8FE9738D6652}"/>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5" name="Espace réservé du pied de page 4">
            <a:extLst>
              <a:ext uri="{FF2B5EF4-FFF2-40B4-BE49-F238E27FC236}">
                <a16:creationId xmlns:a16="http://schemas.microsoft.com/office/drawing/2014/main" id="{60CE099B-78D9-3802-FB94-F386351D97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E674A4-03E1-E4BC-145F-7A5D122FB4AC}"/>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335476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89A6563-0947-8AF2-0D86-A1A29145150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C7969EF-8809-8E2A-4F5B-82011475216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B0F3F5C-E0A1-0FFE-EB08-564C3AF20C17}"/>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5" name="Espace réservé du pied de page 4">
            <a:extLst>
              <a:ext uri="{FF2B5EF4-FFF2-40B4-BE49-F238E27FC236}">
                <a16:creationId xmlns:a16="http://schemas.microsoft.com/office/drawing/2014/main" id="{07DA78AE-824C-EDF4-95AD-F0E8C034D69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DA51899-F530-17E1-9EE2-61A8F2C294F1}"/>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108586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A00F0C-39CB-3C48-05F7-47D25F9AD9B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13ED40E-49CB-1350-E61F-3271895F356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040D6EB-2243-890A-841C-5A18D6AFE8CC}"/>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5" name="Espace réservé du pied de page 4">
            <a:extLst>
              <a:ext uri="{FF2B5EF4-FFF2-40B4-BE49-F238E27FC236}">
                <a16:creationId xmlns:a16="http://schemas.microsoft.com/office/drawing/2014/main" id="{79CB1B08-577A-2308-6331-3EA0F5804E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F06CED-6470-5F7E-B392-83B2222C58A0}"/>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294035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0E485D-6C4A-34E5-73E9-E80A5719B9D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9A2B9FF-28CE-8820-94A9-9F60C298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44172DB-244F-A6C2-0D9A-484E6BB55562}"/>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5" name="Espace réservé du pied de page 4">
            <a:extLst>
              <a:ext uri="{FF2B5EF4-FFF2-40B4-BE49-F238E27FC236}">
                <a16:creationId xmlns:a16="http://schemas.microsoft.com/office/drawing/2014/main" id="{CA7E66C4-16B2-1BE9-4D54-D61684D98A6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99A86F-4A47-7D71-493C-1CF715575F81}"/>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1020150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9B1BC-4429-4C08-C528-47135C86A48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61B8D51-331A-D597-50F1-760B8D99BEA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0CD3032-59B0-A34F-193A-94845D4BD92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42CE1CA-7C8F-4AA3-8AA7-0CC4B53AE115}"/>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6" name="Espace réservé du pied de page 5">
            <a:extLst>
              <a:ext uri="{FF2B5EF4-FFF2-40B4-BE49-F238E27FC236}">
                <a16:creationId xmlns:a16="http://schemas.microsoft.com/office/drawing/2014/main" id="{B2774EF1-53B5-93A2-8AF3-12B0B0BBF13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A10451A-06D5-87AB-0135-3739C54E9CDA}"/>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1108208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1BC154-2A45-BC01-608D-99F33C2E0B5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FC728CC-C4CD-DDF6-D1E3-1109B3E457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ED51650-DE78-AB04-9378-457ED51C421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0AE9073-E364-108A-38B4-F4930E13E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66CB8E-1496-84B9-098B-7F315C25157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53BCDD1-4BE1-354C-89F9-25A47FA7BDF9}"/>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8" name="Espace réservé du pied de page 7">
            <a:extLst>
              <a:ext uri="{FF2B5EF4-FFF2-40B4-BE49-F238E27FC236}">
                <a16:creationId xmlns:a16="http://schemas.microsoft.com/office/drawing/2014/main" id="{5B9AEA41-0043-ED1D-D7AB-CD0FDA3941F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F43044C-A6DA-6FD5-7506-CB7C5E437DDC}"/>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1446675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138DD-570F-E113-DC11-AA7550745E8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CB7753F-D631-3987-8556-0EFDF4FCE6E0}"/>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4" name="Espace réservé du pied de page 3">
            <a:extLst>
              <a:ext uri="{FF2B5EF4-FFF2-40B4-BE49-F238E27FC236}">
                <a16:creationId xmlns:a16="http://schemas.microsoft.com/office/drawing/2014/main" id="{03BF9512-B2E5-F76B-37A6-485A24FC461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BC96878-024B-63E1-2BCD-FDE878724CCB}"/>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231286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CE7A1EC-AA74-2A0A-DA94-1ECE12924900}"/>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3" name="Espace réservé du pied de page 2">
            <a:extLst>
              <a:ext uri="{FF2B5EF4-FFF2-40B4-BE49-F238E27FC236}">
                <a16:creationId xmlns:a16="http://schemas.microsoft.com/office/drawing/2014/main" id="{F7B7AFF7-57E6-BD7D-451A-9781A7A17CC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1092053-E75F-A9C7-C7CB-7EBF9E8482AE}"/>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356286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597A05-34B7-F31B-F63D-0345A740FC8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CF1F177-450A-558B-3043-6BB9AD9901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A923B2B-D587-10AD-1461-D2E818F5F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361C6D8-D2DC-D15E-6A57-C5C7E79163D1}"/>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6" name="Espace réservé du pied de page 5">
            <a:extLst>
              <a:ext uri="{FF2B5EF4-FFF2-40B4-BE49-F238E27FC236}">
                <a16:creationId xmlns:a16="http://schemas.microsoft.com/office/drawing/2014/main" id="{33C07568-353D-EA6D-494E-43206A702E3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2EB8A4D-7238-7AA0-1C77-A51EDE50E73D}"/>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1500549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A09FC-4B28-A42C-BD5A-4BF72D7C039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D9BE941-0791-563F-FEEB-41BD4F57F5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FD47844-4ABE-2D33-F01C-2E609B565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7B0BD09-3C1B-E30E-A061-1B751C27F2CD}"/>
              </a:ext>
            </a:extLst>
          </p:cNvPr>
          <p:cNvSpPr>
            <a:spLocks noGrp="1"/>
          </p:cNvSpPr>
          <p:nvPr>
            <p:ph type="dt" sz="half" idx="10"/>
          </p:nvPr>
        </p:nvSpPr>
        <p:spPr/>
        <p:txBody>
          <a:bodyPr/>
          <a:lstStyle/>
          <a:p>
            <a:fld id="{5E87FA58-C6E6-4695-998F-EE4E791E82F9}" type="datetimeFigureOut">
              <a:rPr lang="fr-FR" smtClean="0"/>
              <a:t>25/08/2023</a:t>
            </a:fld>
            <a:endParaRPr lang="fr-FR"/>
          </a:p>
        </p:txBody>
      </p:sp>
      <p:sp>
        <p:nvSpPr>
          <p:cNvPr id="6" name="Espace réservé du pied de page 5">
            <a:extLst>
              <a:ext uri="{FF2B5EF4-FFF2-40B4-BE49-F238E27FC236}">
                <a16:creationId xmlns:a16="http://schemas.microsoft.com/office/drawing/2014/main" id="{47713F02-9F24-4048-C3B9-A9B1CBFA723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C0C27F6-DB12-9814-C968-3E339188D3E1}"/>
              </a:ext>
            </a:extLst>
          </p:cNvPr>
          <p:cNvSpPr>
            <a:spLocks noGrp="1"/>
          </p:cNvSpPr>
          <p:nvPr>
            <p:ph type="sldNum" sz="quarter" idx="12"/>
          </p:nvPr>
        </p:nvSpPr>
        <p:spPr/>
        <p:txBody>
          <a:bodyPr/>
          <a:lstStyle/>
          <a:p>
            <a:fld id="{BEBC48D0-2C8C-40B3-B653-8FEA9F058245}" type="slidenum">
              <a:rPr lang="fr-FR" smtClean="0"/>
              <a:t>‹N°›</a:t>
            </a:fld>
            <a:endParaRPr lang="fr-FR"/>
          </a:p>
        </p:txBody>
      </p:sp>
    </p:spTree>
    <p:extLst>
      <p:ext uri="{BB962C8B-B14F-4D97-AF65-F5344CB8AC3E}">
        <p14:creationId xmlns:p14="http://schemas.microsoft.com/office/powerpoint/2010/main" val="2401468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684E29C-41C3-186E-B8CA-98E18F6E2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5A5FDD6-74CF-5D27-DD97-A52B3F924D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82AAE62-7C78-29F0-61C6-A47CB609D1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7FA58-C6E6-4695-998F-EE4E791E82F9}" type="datetimeFigureOut">
              <a:rPr lang="fr-FR" smtClean="0"/>
              <a:t>25/08/2023</a:t>
            </a:fld>
            <a:endParaRPr lang="fr-FR"/>
          </a:p>
        </p:txBody>
      </p:sp>
      <p:sp>
        <p:nvSpPr>
          <p:cNvPr id="5" name="Espace réservé du pied de page 4">
            <a:extLst>
              <a:ext uri="{FF2B5EF4-FFF2-40B4-BE49-F238E27FC236}">
                <a16:creationId xmlns:a16="http://schemas.microsoft.com/office/drawing/2014/main" id="{5EFAB6B9-185D-CB20-5472-C3216E99B3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3125097-3D0F-B762-D01F-F07CFB3A8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C48D0-2C8C-40B3-B653-8FEA9F058245}" type="slidenum">
              <a:rPr lang="fr-FR" smtClean="0"/>
              <a:t>‹N°›</a:t>
            </a:fld>
            <a:endParaRPr lang="fr-FR"/>
          </a:p>
        </p:txBody>
      </p:sp>
    </p:spTree>
    <p:extLst>
      <p:ext uri="{BB962C8B-B14F-4D97-AF65-F5344CB8AC3E}">
        <p14:creationId xmlns:p14="http://schemas.microsoft.com/office/powerpoint/2010/main" val="4260105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codevid19.com/2020/04/21/week5-winner.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18" Type="http://schemas.openxmlformats.org/officeDocument/2006/relationships/customXml" Target="../ink/ink11.xml"/><Relationship Id="rId26" Type="http://schemas.openxmlformats.org/officeDocument/2006/relationships/customXml" Target="../ink/ink18.xml"/><Relationship Id="rId3" Type="http://schemas.openxmlformats.org/officeDocument/2006/relationships/image" Target="../media/image4.png"/><Relationship Id="rId21"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8.png"/><Relationship Id="rId17" Type="http://schemas.openxmlformats.org/officeDocument/2006/relationships/customXml" Target="../ink/ink10.xml"/><Relationship Id="rId25" Type="http://schemas.openxmlformats.org/officeDocument/2006/relationships/customXml" Target="../ink/ink17.xml"/><Relationship Id="rId2" Type="http://schemas.openxmlformats.org/officeDocument/2006/relationships/image" Target="../media/image3.png"/><Relationship Id="rId16" Type="http://schemas.openxmlformats.org/officeDocument/2006/relationships/customXml" Target="../ink/ink9.xml"/><Relationship Id="rId20" Type="http://schemas.openxmlformats.org/officeDocument/2006/relationships/customXml" Target="../ink/ink13.xml"/><Relationship Id="rId1" Type="http://schemas.openxmlformats.org/officeDocument/2006/relationships/slideLayout" Target="../slideLayouts/slideLayout9.xml"/><Relationship Id="rId6" Type="http://schemas.openxmlformats.org/officeDocument/2006/relationships/customXml" Target="../ink/ink2.xml"/><Relationship Id="rId11" Type="http://schemas.openxmlformats.org/officeDocument/2006/relationships/customXml" Target="../ink/ink5.xml"/><Relationship Id="rId24" Type="http://schemas.openxmlformats.org/officeDocument/2006/relationships/customXml" Target="../ink/ink16.xml"/><Relationship Id="rId5" Type="http://schemas.openxmlformats.org/officeDocument/2006/relationships/image" Target="../media/image5.png"/><Relationship Id="rId15" Type="http://schemas.openxmlformats.org/officeDocument/2006/relationships/customXml" Target="../ink/ink8.xml"/><Relationship Id="rId23" Type="http://schemas.openxmlformats.org/officeDocument/2006/relationships/customXml" Target="../ink/ink15.xml"/><Relationship Id="rId10" Type="http://schemas.openxmlformats.org/officeDocument/2006/relationships/image" Target="../media/image7.png"/><Relationship Id="rId19" Type="http://schemas.openxmlformats.org/officeDocument/2006/relationships/customXml" Target="../ink/ink12.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customXml" Target="../ink/ink7.xml"/><Relationship Id="rId22" Type="http://schemas.openxmlformats.org/officeDocument/2006/relationships/customXml" Target="../ink/ink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A7D15E-64E7-05E9-8656-F7ACB8B9E564}"/>
              </a:ext>
            </a:extLst>
          </p:cNvPr>
          <p:cNvSpPr>
            <a:spLocks noGrp="1"/>
          </p:cNvSpPr>
          <p:nvPr>
            <p:ph type="ctrTitle"/>
          </p:nvPr>
        </p:nvSpPr>
        <p:spPr>
          <a:xfrm>
            <a:off x="4767943" y="0"/>
            <a:ext cx="7424057" cy="4133461"/>
          </a:xfrm>
          <a:solidFill>
            <a:schemeClr val="accent4">
              <a:lumMod val="20000"/>
              <a:lumOff val="80000"/>
            </a:schemeClr>
          </a:solidFill>
        </p:spPr>
        <p:txBody>
          <a:bodyPr>
            <a:normAutofit/>
          </a:bodyPr>
          <a:lstStyle/>
          <a:p>
            <a:r>
              <a:rPr lang="fr-FR" dirty="0">
                <a:solidFill>
                  <a:schemeClr val="accent1"/>
                </a:solidFill>
                <a:latin typeface="Arial Narrow" panose="020B0606020202030204" pitchFamily="34" charset="0"/>
              </a:rPr>
              <a:t>PROJET6 : CLASSIFIEZ AUTOMATIQUEMENT LES BIENS DE CONSOMMATION</a:t>
            </a:r>
          </a:p>
        </p:txBody>
      </p:sp>
      <p:sp>
        <p:nvSpPr>
          <p:cNvPr id="3" name="Sous-titre 2">
            <a:extLst>
              <a:ext uri="{FF2B5EF4-FFF2-40B4-BE49-F238E27FC236}">
                <a16:creationId xmlns:a16="http://schemas.microsoft.com/office/drawing/2014/main" id="{7C071ACF-FF04-0602-D1D8-9218E58D0888}"/>
              </a:ext>
            </a:extLst>
          </p:cNvPr>
          <p:cNvSpPr>
            <a:spLocks noGrp="1"/>
          </p:cNvSpPr>
          <p:nvPr>
            <p:ph type="subTitle" idx="1"/>
          </p:nvPr>
        </p:nvSpPr>
        <p:spPr>
          <a:xfrm>
            <a:off x="4973216" y="4133461"/>
            <a:ext cx="7218782" cy="2724539"/>
          </a:xfrm>
          <a:solidFill>
            <a:schemeClr val="accent4">
              <a:lumMod val="20000"/>
              <a:lumOff val="80000"/>
            </a:schemeClr>
          </a:solidFill>
        </p:spPr>
        <p:txBody>
          <a:bodyPr>
            <a:normAutofit/>
          </a:bodyPr>
          <a:lstStyle/>
          <a:p>
            <a:endParaRPr lang="fr-FR" dirty="0">
              <a:solidFill>
                <a:schemeClr val="accent1"/>
              </a:solidFill>
              <a:latin typeface="Arial Narrow" panose="020B0606020202030204" pitchFamily="34" charset="0"/>
            </a:endParaRPr>
          </a:p>
          <a:p>
            <a:r>
              <a:rPr lang="fr-FR" dirty="0">
                <a:solidFill>
                  <a:schemeClr val="accent1"/>
                </a:solidFill>
                <a:latin typeface="Arial Narrow" panose="020B0606020202030204" pitchFamily="34" charset="0"/>
              </a:rPr>
              <a:t>Par </a:t>
            </a:r>
          </a:p>
          <a:p>
            <a:r>
              <a:rPr lang="fr-FR" dirty="0">
                <a:solidFill>
                  <a:schemeClr val="accent1"/>
                </a:solidFill>
                <a:latin typeface="Arial Narrow" panose="020B0606020202030204" pitchFamily="34" charset="0"/>
              </a:rPr>
              <a:t>Samuel Dieudonné YEBEL</a:t>
            </a:r>
          </a:p>
          <a:p>
            <a:r>
              <a:rPr lang="fr-FR" dirty="0">
                <a:solidFill>
                  <a:schemeClr val="accent1"/>
                </a:solidFill>
                <a:latin typeface="Arial Narrow" panose="020B0606020202030204" pitchFamily="34" charset="0"/>
              </a:rPr>
              <a:t>Etudiant OPENCLASSROOMS</a:t>
            </a:r>
          </a:p>
          <a:p>
            <a:r>
              <a:rPr lang="fr-FR" dirty="0">
                <a:solidFill>
                  <a:schemeClr val="accent1"/>
                </a:solidFill>
                <a:latin typeface="Arial Narrow" panose="020B0606020202030204" pitchFamily="34" charset="0"/>
              </a:rPr>
              <a:t>PARCOURS DATA SCIENTIST</a:t>
            </a:r>
          </a:p>
          <a:p>
            <a:endParaRPr lang="fr-FR" dirty="0"/>
          </a:p>
        </p:txBody>
      </p:sp>
      <p:pic>
        <p:nvPicPr>
          <p:cNvPr id="5" name="Image 4">
            <a:extLst>
              <a:ext uri="{FF2B5EF4-FFF2-40B4-BE49-F238E27FC236}">
                <a16:creationId xmlns:a16="http://schemas.microsoft.com/office/drawing/2014/main" id="{16FAD94A-4AC3-E41E-F727-E9D98CB5F73F}"/>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4973216" cy="6858000"/>
          </a:xfrm>
          <a:prstGeom prst="rect">
            <a:avLst/>
          </a:prstGeom>
          <a:solidFill>
            <a:schemeClr val="accent4">
              <a:lumMod val="20000"/>
              <a:lumOff val="80000"/>
            </a:schemeClr>
          </a:solidFill>
        </p:spPr>
      </p:pic>
      <p:sp>
        <p:nvSpPr>
          <p:cNvPr id="6" name="ZoneTexte 5">
            <a:extLst>
              <a:ext uri="{FF2B5EF4-FFF2-40B4-BE49-F238E27FC236}">
                <a16:creationId xmlns:a16="http://schemas.microsoft.com/office/drawing/2014/main" id="{CA14D401-2D50-5AF7-3BDD-0A502F92156E}"/>
              </a:ext>
            </a:extLst>
          </p:cNvPr>
          <p:cNvSpPr txBox="1"/>
          <p:nvPr/>
        </p:nvSpPr>
        <p:spPr>
          <a:xfrm>
            <a:off x="0" y="6858000"/>
            <a:ext cx="5113176" cy="230832"/>
          </a:xfrm>
          <a:prstGeom prst="rect">
            <a:avLst/>
          </a:prstGeom>
          <a:noFill/>
        </p:spPr>
        <p:txBody>
          <a:bodyPr wrap="square" rtlCol="0">
            <a:spAutoFit/>
          </a:bodyPr>
          <a:lstStyle/>
          <a:p>
            <a:r>
              <a:rPr lang="fr-FR" sz="900">
                <a:hlinkClick r:id="rId4" tooltip="https://codevid19.com/2020/04/21/week5-winner.html"/>
              </a:rPr>
              <a:t>Cette photo</a:t>
            </a:r>
            <a:r>
              <a:rPr lang="fr-FR" sz="900"/>
              <a:t> par Auteur inconnu est soumise à la licence </a:t>
            </a:r>
            <a:r>
              <a:rPr lang="fr-FR" sz="900">
                <a:hlinkClick r:id="rId5" tooltip="https://creativecommons.org/licenses/by-sa/3.0/"/>
              </a:rPr>
              <a:t>CC BY-SA</a:t>
            </a:r>
            <a:endParaRPr lang="fr-FR" sz="900"/>
          </a:p>
        </p:txBody>
      </p:sp>
    </p:spTree>
    <p:extLst>
      <p:ext uri="{BB962C8B-B14F-4D97-AF65-F5344CB8AC3E}">
        <p14:creationId xmlns:p14="http://schemas.microsoft.com/office/powerpoint/2010/main" val="427898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B6E6F-BD8A-4BA8-E07E-2CBE9B199C30}"/>
              </a:ext>
            </a:extLst>
          </p:cNvPr>
          <p:cNvSpPr>
            <a:spLocks noGrp="1"/>
          </p:cNvSpPr>
          <p:nvPr>
            <p:ph type="title"/>
          </p:nvPr>
        </p:nvSpPr>
        <p:spPr>
          <a:xfrm>
            <a:off x="0" y="0"/>
            <a:ext cx="12192000" cy="720511"/>
          </a:xfrm>
          <a:solidFill>
            <a:schemeClr val="accent4">
              <a:lumMod val="20000"/>
              <a:lumOff val="80000"/>
            </a:schemeClr>
          </a:solidFill>
        </p:spPr>
        <p:txBody>
          <a:bodyPr>
            <a:normAutofit/>
          </a:bodyPr>
          <a:lstStyle/>
          <a:p>
            <a:r>
              <a:rPr lang="fr-FR" dirty="0">
                <a:solidFill>
                  <a:schemeClr val="accent1"/>
                </a:solidFill>
                <a:latin typeface="Arial Narrow" panose="020B0606020202030204" pitchFamily="34" charset="0"/>
              </a:rPr>
              <a:t>Résultats du Traitement de Texte</a:t>
            </a:r>
            <a:r>
              <a:rPr lang="fr-FR" dirty="0"/>
              <a:t> </a:t>
            </a:r>
          </a:p>
        </p:txBody>
      </p:sp>
      <p:sp>
        <p:nvSpPr>
          <p:cNvPr id="3" name="Espace réservé du contenu 2">
            <a:extLst>
              <a:ext uri="{FF2B5EF4-FFF2-40B4-BE49-F238E27FC236}">
                <a16:creationId xmlns:a16="http://schemas.microsoft.com/office/drawing/2014/main" id="{0CBAD81C-654E-C47D-04D9-4BAA7A2A7B54}"/>
              </a:ext>
            </a:extLst>
          </p:cNvPr>
          <p:cNvSpPr>
            <a:spLocks noGrp="1"/>
          </p:cNvSpPr>
          <p:nvPr>
            <p:ph sz="half" idx="1"/>
          </p:nvPr>
        </p:nvSpPr>
        <p:spPr>
          <a:xfrm>
            <a:off x="0" y="720512"/>
            <a:ext cx="6282813" cy="6145440"/>
          </a:xfrm>
          <a:solidFill>
            <a:schemeClr val="accent4">
              <a:lumMod val="20000"/>
              <a:lumOff val="80000"/>
            </a:schemeClr>
          </a:solidFill>
        </p:spPr>
        <p:txBody>
          <a:bodyPr/>
          <a:lstStyle/>
          <a:p>
            <a:r>
              <a:rPr lang="fr-FR" sz="2000" b="1" dirty="0">
                <a:solidFill>
                  <a:schemeClr val="accent1"/>
                </a:solidFill>
                <a:latin typeface="Arial Narrow" panose="020B0606020202030204" pitchFamily="34" charset="0"/>
              </a:rPr>
              <a:t>CountVectorize: Description, ARI=</a:t>
            </a:r>
            <a:r>
              <a:rPr lang="fr-FR" dirty="0"/>
              <a:t> </a:t>
            </a:r>
            <a:r>
              <a:rPr lang="fr-FR" sz="2000" dirty="0">
                <a:solidFill>
                  <a:schemeClr val="accent1"/>
                </a:solidFill>
                <a:latin typeface="Arial Narrow" panose="020B0606020202030204" pitchFamily="34" charset="0"/>
              </a:rPr>
              <a:t>0.414096</a:t>
            </a:r>
          </a:p>
        </p:txBody>
      </p:sp>
      <p:pic>
        <p:nvPicPr>
          <p:cNvPr id="6" name="Espace réservé du contenu 5">
            <a:extLst>
              <a:ext uri="{FF2B5EF4-FFF2-40B4-BE49-F238E27FC236}">
                <a16:creationId xmlns:a16="http://schemas.microsoft.com/office/drawing/2014/main" id="{9FC559C1-5D48-2DB4-1E7E-D7590931FBA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6980" y="1653872"/>
            <a:ext cx="5919019" cy="2292052"/>
          </a:xfrm>
        </p:spPr>
      </p:pic>
      <p:pic>
        <p:nvPicPr>
          <p:cNvPr id="9" name="Image 8">
            <a:extLst>
              <a:ext uri="{FF2B5EF4-FFF2-40B4-BE49-F238E27FC236}">
                <a16:creationId xmlns:a16="http://schemas.microsoft.com/office/drawing/2014/main" id="{B3ECD367-311D-7CA0-043A-7ECA5288E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1746422"/>
            <a:ext cx="5771089" cy="2292052"/>
          </a:xfrm>
          <a:prstGeom prst="rect">
            <a:avLst/>
          </a:prstGeom>
        </p:spPr>
      </p:pic>
      <p:sp>
        <p:nvSpPr>
          <p:cNvPr id="10" name="Rectangle 9">
            <a:extLst>
              <a:ext uri="{FF2B5EF4-FFF2-40B4-BE49-F238E27FC236}">
                <a16:creationId xmlns:a16="http://schemas.microsoft.com/office/drawing/2014/main" id="{0E2D1E84-E240-87CE-0B47-D09CF4ACD246}"/>
              </a:ext>
            </a:extLst>
          </p:cNvPr>
          <p:cNvSpPr/>
          <p:nvPr/>
        </p:nvSpPr>
        <p:spPr>
          <a:xfrm>
            <a:off x="6282812" y="720511"/>
            <a:ext cx="5899355" cy="111709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accent1"/>
                </a:solidFill>
                <a:latin typeface="Arial Narrow" panose="020B0606020202030204" pitchFamily="34" charset="0"/>
              </a:rPr>
              <a:t>* CountVectorize</a:t>
            </a:r>
            <a:r>
              <a:rPr lang="fr-FR" sz="1600" b="1" dirty="0">
                <a:solidFill>
                  <a:schemeClr val="accent1"/>
                </a:solidFill>
                <a:latin typeface="Arial Narrow" panose="020B0606020202030204" pitchFamily="34" charset="0"/>
              </a:rPr>
              <a:t>: Description+Product_name, ARI=</a:t>
            </a:r>
            <a:r>
              <a:rPr lang="fr-FR" sz="1600" dirty="0">
                <a:latin typeface="Arial Narrow" panose="020B0606020202030204" pitchFamily="34" charset="0"/>
              </a:rPr>
              <a:t> </a:t>
            </a:r>
            <a:r>
              <a:rPr lang="fr-FR" sz="1600" dirty="0">
                <a:solidFill>
                  <a:schemeClr val="accent1"/>
                </a:solidFill>
                <a:latin typeface="Arial Narrow" panose="020B0606020202030204" pitchFamily="34" charset="0"/>
              </a:rPr>
              <a:t>0.427650</a:t>
            </a:r>
            <a:endParaRPr lang="fr-FR" sz="1600" dirty="0">
              <a:latin typeface="Arial Narrow" panose="020B0606020202030204" pitchFamily="34" charset="0"/>
            </a:endParaRPr>
          </a:p>
        </p:txBody>
      </p:sp>
      <p:pic>
        <p:nvPicPr>
          <p:cNvPr id="12" name="Image 11">
            <a:extLst>
              <a:ext uri="{FF2B5EF4-FFF2-40B4-BE49-F238E27FC236}">
                <a16:creationId xmlns:a16="http://schemas.microsoft.com/office/drawing/2014/main" id="{D63707C7-274B-9AC8-B6E1-4D98C2318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33" y="4497862"/>
            <a:ext cx="5919020" cy="2172402"/>
          </a:xfrm>
          <a:prstGeom prst="rect">
            <a:avLst/>
          </a:prstGeom>
        </p:spPr>
      </p:pic>
      <p:sp>
        <p:nvSpPr>
          <p:cNvPr id="13" name="Rectangle 12">
            <a:extLst>
              <a:ext uri="{FF2B5EF4-FFF2-40B4-BE49-F238E27FC236}">
                <a16:creationId xmlns:a16="http://schemas.microsoft.com/office/drawing/2014/main" id="{2502F867-F0B6-1ADB-1F6A-60F6B8F2FC13}"/>
              </a:ext>
            </a:extLst>
          </p:cNvPr>
          <p:cNvSpPr/>
          <p:nvPr/>
        </p:nvSpPr>
        <p:spPr>
          <a:xfrm>
            <a:off x="20112" y="4077731"/>
            <a:ext cx="5600803" cy="27184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accent1"/>
                </a:solidFill>
                <a:latin typeface="Arial Narrow" panose="020B0606020202030204" pitchFamily="34" charset="0"/>
              </a:rPr>
              <a:t>* CountVectorize</a:t>
            </a:r>
            <a:r>
              <a:rPr lang="fr-FR" sz="1800" b="1" dirty="0">
                <a:solidFill>
                  <a:schemeClr val="accent1"/>
                </a:solidFill>
                <a:latin typeface="Arial Narrow" panose="020B0606020202030204" pitchFamily="34" charset="0"/>
              </a:rPr>
              <a:t>: Product_name, ARI=</a:t>
            </a:r>
            <a:r>
              <a:rPr lang="fr-FR" sz="1800" dirty="0">
                <a:latin typeface="Arial Narrow" panose="020B0606020202030204" pitchFamily="34" charset="0"/>
              </a:rPr>
              <a:t> </a:t>
            </a:r>
            <a:r>
              <a:rPr lang="fr-FR" sz="1800" dirty="0">
                <a:solidFill>
                  <a:schemeClr val="accent1"/>
                </a:solidFill>
                <a:latin typeface="Arial Narrow" panose="020B0606020202030204" pitchFamily="34" charset="0"/>
              </a:rPr>
              <a:t>0.371182</a:t>
            </a:r>
            <a:endParaRPr lang="fr-FR" dirty="0"/>
          </a:p>
        </p:txBody>
      </p:sp>
      <p:sp>
        <p:nvSpPr>
          <p:cNvPr id="14" name="Rectangle 13">
            <a:extLst>
              <a:ext uri="{FF2B5EF4-FFF2-40B4-BE49-F238E27FC236}">
                <a16:creationId xmlns:a16="http://schemas.microsoft.com/office/drawing/2014/main" id="{CF269B0B-23A1-A322-F9B4-C1E7237C30FD}"/>
              </a:ext>
            </a:extLst>
          </p:cNvPr>
          <p:cNvSpPr/>
          <p:nvPr/>
        </p:nvSpPr>
        <p:spPr>
          <a:xfrm>
            <a:off x="6282812" y="4077731"/>
            <a:ext cx="5909188" cy="278026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spcAft>
                <a:spcPts val="600"/>
              </a:spcAft>
            </a:pPr>
            <a:endParaRPr lang="fr-FR" sz="2000" b="1" dirty="0">
              <a:solidFill>
                <a:schemeClr val="accent1"/>
              </a:solidFill>
              <a:latin typeface="Arial Narrow" panose="020B0606020202030204" pitchFamily="34" charset="0"/>
            </a:endParaRPr>
          </a:p>
          <a:p>
            <a:pPr>
              <a:lnSpc>
                <a:spcPct val="150000"/>
              </a:lnSpc>
              <a:spcBef>
                <a:spcPts val="600"/>
              </a:spcBef>
              <a:spcAft>
                <a:spcPts val="600"/>
              </a:spcAft>
            </a:pPr>
            <a:endParaRPr lang="fr-FR" sz="2000" b="1" dirty="0">
              <a:solidFill>
                <a:schemeClr val="accent1"/>
              </a:solidFill>
              <a:latin typeface="Arial Narrow" panose="020B0606020202030204" pitchFamily="34" charset="0"/>
            </a:endParaRPr>
          </a:p>
          <a:p>
            <a:pPr>
              <a:lnSpc>
                <a:spcPct val="150000"/>
              </a:lnSpc>
              <a:spcBef>
                <a:spcPts val="600"/>
              </a:spcBef>
              <a:spcAft>
                <a:spcPts val="600"/>
              </a:spcAft>
            </a:pPr>
            <a:r>
              <a:rPr lang="fr-FR" sz="2000" b="1" dirty="0">
                <a:solidFill>
                  <a:schemeClr val="accent1"/>
                </a:solidFill>
                <a:latin typeface="Arial Narrow" panose="020B0606020202030204" pitchFamily="34" charset="0"/>
              </a:rPr>
              <a:t>* Le modèle CountVectorize : </a:t>
            </a:r>
            <a:r>
              <a:rPr lang="fr-FR" b="1" dirty="0">
                <a:solidFill>
                  <a:schemeClr val="accent1"/>
                </a:solidFill>
                <a:latin typeface="Arial Narrow" panose="020B0606020202030204" pitchFamily="34" charset="0"/>
              </a:rPr>
              <a:t>Description+Product_name,</a:t>
            </a:r>
            <a:r>
              <a:rPr lang="fr-FR" sz="2000" b="1" dirty="0">
                <a:solidFill>
                  <a:schemeClr val="accent1"/>
                </a:solidFill>
                <a:latin typeface="Arial Narrow" panose="020B0606020202030204" pitchFamily="34" charset="0"/>
              </a:rPr>
              <a:t> présente le meilleur score ARI=</a:t>
            </a:r>
            <a:r>
              <a:rPr lang="fr-FR" sz="2000" dirty="0">
                <a:latin typeface="Arial Narrow" panose="020B0606020202030204" pitchFamily="34" charset="0"/>
              </a:rPr>
              <a:t> </a:t>
            </a:r>
            <a:r>
              <a:rPr lang="fr-FR" sz="2000" b="1" dirty="0">
                <a:solidFill>
                  <a:schemeClr val="accent1"/>
                </a:solidFill>
                <a:latin typeface="Arial Narrow" panose="020B0606020202030204" pitchFamily="34" charset="0"/>
              </a:rPr>
              <a:t>0.427650 parmi les trois modèles testés.</a:t>
            </a:r>
          </a:p>
          <a:p>
            <a:pPr algn="ctr"/>
            <a:endParaRPr lang="fr-FR" sz="1600" dirty="0">
              <a:solidFill>
                <a:schemeClr val="accent1"/>
              </a:solidFill>
              <a:latin typeface="Arial Narrow" panose="020B0606020202030204" pitchFamily="34" charset="0"/>
            </a:endParaRPr>
          </a:p>
          <a:p>
            <a:pPr algn="ctr"/>
            <a:endParaRPr lang="fr-FR" sz="1600" dirty="0">
              <a:solidFill>
                <a:schemeClr val="accent1"/>
              </a:solidFill>
              <a:latin typeface="Arial Narrow" panose="020B0606020202030204" pitchFamily="34" charset="0"/>
            </a:endParaRPr>
          </a:p>
          <a:p>
            <a:pPr algn="ctr"/>
            <a:endParaRPr lang="fr-FR" sz="1600" dirty="0">
              <a:solidFill>
                <a:schemeClr val="accent1"/>
              </a:solidFill>
              <a:latin typeface="Arial Narrow" panose="020B0606020202030204" pitchFamily="34" charset="0"/>
            </a:endParaRPr>
          </a:p>
          <a:p>
            <a:pPr algn="ctr"/>
            <a:endParaRPr lang="fr-FR" sz="1600" dirty="0">
              <a:solidFill>
                <a:schemeClr val="accent1"/>
              </a:solidFill>
              <a:latin typeface="Arial Narrow" panose="020B0606020202030204" pitchFamily="34" charset="0"/>
            </a:endParaRPr>
          </a:p>
          <a:p>
            <a:pPr algn="ctr"/>
            <a:endParaRPr lang="fr-FR" sz="1600" dirty="0">
              <a:solidFill>
                <a:schemeClr val="accent1"/>
              </a:solidFill>
              <a:latin typeface="Arial Narrow" panose="020B0606020202030204" pitchFamily="34" charset="0"/>
            </a:endParaRPr>
          </a:p>
          <a:p>
            <a:pPr algn="ctr"/>
            <a:endParaRPr lang="fr-FR" sz="1600" dirty="0">
              <a:solidFill>
                <a:schemeClr val="accent1"/>
              </a:solidFill>
              <a:latin typeface="Arial Narrow" panose="020B0606020202030204" pitchFamily="34" charset="0"/>
            </a:endParaRPr>
          </a:p>
          <a:p>
            <a:pPr algn="ctr"/>
            <a:endParaRPr lang="fr-FR" sz="1600" dirty="0"/>
          </a:p>
        </p:txBody>
      </p:sp>
    </p:spTree>
    <p:extLst>
      <p:ext uri="{BB962C8B-B14F-4D97-AF65-F5344CB8AC3E}">
        <p14:creationId xmlns:p14="http://schemas.microsoft.com/office/powerpoint/2010/main" val="822141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9F5153-1F4D-4E6B-5388-3452A923F6B1}"/>
              </a:ext>
            </a:extLst>
          </p:cNvPr>
          <p:cNvSpPr>
            <a:spLocks noGrp="1"/>
          </p:cNvSpPr>
          <p:nvPr>
            <p:ph type="title"/>
          </p:nvPr>
        </p:nvSpPr>
        <p:spPr>
          <a:xfrm>
            <a:off x="0" y="-471948"/>
            <a:ext cx="12192000" cy="7345852"/>
          </a:xfrm>
          <a:solidFill>
            <a:schemeClr val="accent4">
              <a:lumMod val="20000"/>
              <a:lumOff val="80000"/>
            </a:schemeClr>
          </a:solidFill>
          <a:ln>
            <a:noFill/>
          </a:ln>
        </p:spPr>
        <p:txBody>
          <a:bodyPr>
            <a:normAutofit/>
          </a:bodyPr>
          <a:lstStyle/>
          <a:p>
            <a:r>
              <a:rPr lang="fr-FR" sz="1800" b="1" dirty="0">
                <a:solidFill>
                  <a:schemeClr val="accent1"/>
                </a:solidFill>
                <a:latin typeface="Arial Narrow" panose="020B0606020202030204" pitchFamily="34" charset="0"/>
              </a:rPr>
              <a:t>* </a:t>
            </a:r>
            <a:r>
              <a:rPr lang="fr-FR" sz="2000" b="1" dirty="0">
                <a:solidFill>
                  <a:schemeClr val="accent1"/>
                </a:solidFill>
                <a:latin typeface="Arial Narrow" panose="020B0606020202030204" pitchFamily="34" charset="0"/>
              </a:rPr>
              <a:t>TF-IDF: Description, ARI=0.487609</a:t>
            </a: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endParaRPr lang="fr-FR" sz="2000" b="1" dirty="0">
              <a:solidFill>
                <a:schemeClr val="accent1"/>
              </a:solidFill>
              <a:latin typeface="Arial Narrow" panose="020B0606020202030204" pitchFamily="34" charset="0"/>
            </a:endParaRPr>
          </a:p>
        </p:txBody>
      </p:sp>
      <p:pic>
        <p:nvPicPr>
          <p:cNvPr id="4" name="Image 3">
            <a:extLst>
              <a:ext uri="{FF2B5EF4-FFF2-40B4-BE49-F238E27FC236}">
                <a16:creationId xmlns:a16="http://schemas.microsoft.com/office/drawing/2014/main" id="{861DE34D-1064-A123-E99E-D6046BBF4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48" y="580445"/>
            <a:ext cx="6082580" cy="2528515"/>
          </a:xfrm>
          <a:prstGeom prst="rect">
            <a:avLst/>
          </a:prstGeom>
        </p:spPr>
      </p:pic>
      <p:sp>
        <p:nvSpPr>
          <p:cNvPr id="5" name="Rectangle 4">
            <a:extLst>
              <a:ext uri="{FF2B5EF4-FFF2-40B4-BE49-F238E27FC236}">
                <a16:creationId xmlns:a16="http://schemas.microsoft.com/office/drawing/2014/main" id="{17DB1591-A617-57F9-0DBC-4838930ADCCB}"/>
              </a:ext>
            </a:extLst>
          </p:cNvPr>
          <p:cNvSpPr/>
          <p:nvPr/>
        </p:nvSpPr>
        <p:spPr>
          <a:xfrm>
            <a:off x="0" y="3236182"/>
            <a:ext cx="6247816" cy="37225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600" b="1" dirty="0">
                <a:solidFill>
                  <a:schemeClr val="accent1"/>
                </a:solidFill>
                <a:latin typeface="Arial Narrow" panose="020B0606020202030204" pitchFamily="34" charset="0"/>
              </a:rPr>
              <a:t>* </a:t>
            </a:r>
            <a:r>
              <a:rPr lang="fr-FR" sz="1800" b="1" dirty="0">
                <a:solidFill>
                  <a:schemeClr val="accent1"/>
                </a:solidFill>
                <a:latin typeface="Arial Narrow" panose="020B0606020202030204" pitchFamily="34" charset="0"/>
              </a:rPr>
              <a:t>TF-IDF: Product_name, ARI=0.464431</a:t>
            </a:r>
            <a:endParaRPr lang="fr-FR" dirty="0"/>
          </a:p>
        </p:txBody>
      </p:sp>
      <p:sp>
        <p:nvSpPr>
          <p:cNvPr id="6" name="Rectangle 5">
            <a:extLst>
              <a:ext uri="{FF2B5EF4-FFF2-40B4-BE49-F238E27FC236}">
                <a16:creationId xmlns:a16="http://schemas.microsoft.com/office/drawing/2014/main" id="{ADE6FDCF-8463-FFF1-DDF5-7802C4EF82CB}"/>
              </a:ext>
            </a:extLst>
          </p:cNvPr>
          <p:cNvSpPr/>
          <p:nvPr/>
        </p:nvSpPr>
        <p:spPr>
          <a:xfrm>
            <a:off x="6687047" y="-226142"/>
            <a:ext cx="5503041" cy="47707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600" b="1" dirty="0">
                <a:solidFill>
                  <a:schemeClr val="accent1"/>
                </a:solidFill>
                <a:latin typeface="Arial Narrow" panose="020B0606020202030204" pitchFamily="34" charset="0"/>
              </a:rPr>
              <a:t>* </a:t>
            </a:r>
            <a:r>
              <a:rPr lang="fr-FR" sz="2000" b="1" dirty="0">
                <a:solidFill>
                  <a:schemeClr val="accent1"/>
                </a:solidFill>
                <a:latin typeface="Arial Narrow" panose="020B0606020202030204" pitchFamily="34" charset="0"/>
              </a:rPr>
              <a:t>TF-IDF: Description + Product_name, ARI=0.528867</a:t>
            </a:r>
            <a:endParaRPr lang="fr-FR" sz="2000" dirty="0"/>
          </a:p>
        </p:txBody>
      </p:sp>
      <p:pic>
        <p:nvPicPr>
          <p:cNvPr id="8" name="Image 7">
            <a:extLst>
              <a:ext uri="{FF2B5EF4-FFF2-40B4-BE49-F238E27FC236}">
                <a16:creationId xmlns:a16="http://schemas.microsoft.com/office/drawing/2014/main" id="{2B4E2235-238D-AEFB-3AB1-D5255A5A6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923" y="580446"/>
            <a:ext cx="5503041" cy="2655736"/>
          </a:xfrm>
          <a:prstGeom prst="rect">
            <a:avLst/>
          </a:prstGeom>
        </p:spPr>
      </p:pic>
      <p:pic>
        <p:nvPicPr>
          <p:cNvPr id="10" name="Image 9">
            <a:extLst>
              <a:ext uri="{FF2B5EF4-FFF2-40B4-BE49-F238E27FC236}">
                <a16:creationId xmlns:a16="http://schemas.microsoft.com/office/drawing/2014/main" id="{0D3A9E3F-360D-58CE-1131-CB08492D2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148" y="3749042"/>
            <a:ext cx="6146188" cy="2907398"/>
          </a:xfrm>
          <a:prstGeom prst="rect">
            <a:avLst/>
          </a:prstGeom>
        </p:spPr>
      </p:pic>
      <p:sp>
        <p:nvSpPr>
          <p:cNvPr id="11" name="Rectangle 10">
            <a:extLst>
              <a:ext uri="{FF2B5EF4-FFF2-40B4-BE49-F238E27FC236}">
                <a16:creationId xmlns:a16="http://schemas.microsoft.com/office/drawing/2014/main" id="{82322AF4-603B-4876-F691-E70F78609584}"/>
              </a:ext>
            </a:extLst>
          </p:cNvPr>
          <p:cNvSpPr/>
          <p:nvPr/>
        </p:nvSpPr>
        <p:spPr>
          <a:xfrm>
            <a:off x="6543923" y="3538329"/>
            <a:ext cx="5648077" cy="13876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spcAft>
                <a:spcPts val="600"/>
              </a:spcAft>
            </a:pPr>
            <a:r>
              <a:rPr lang="fr-FR" sz="1800" b="1" dirty="0">
                <a:solidFill>
                  <a:schemeClr val="accent1"/>
                </a:solidFill>
                <a:latin typeface="Arial Narrow" panose="020B0606020202030204" pitchFamily="34" charset="0"/>
              </a:rPr>
              <a:t>* </a:t>
            </a:r>
            <a:r>
              <a:rPr lang="fr-FR" sz="2000" b="1" dirty="0">
                <a:solidFill>
                  <a:schemeClr val="accent1"/>
                </a:solidFill>
                <a:latin typeface="Arial Narrow" panose="020B0606020202030204" pitchFamily="34" charset="0"/>
              </a:rPr>
              <a:t>Le modèle TF-IDF: Description + Product_name, présente le meilleur score ARI=0.528867 parmi les trois modèles testés.</a:t>
            </a:r>
            <a:endParaRPr lang="fr-FR" sz="2000" dirty="0"/>
          </a:p>
        </p:txBody>
      </p:sp>
    </p:spTree>
    <p:extLst>
      <p:ext uri="{BB962C8B-B14F-4D97-AF65-F5344CB8AC3E}">
        <p14:creationId xmlns:p14="http://schemas.microsoft.com/office/powerpoint/2010/main" val="3459975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0F20E3-81E9-3A5E-8B88-A75B1B28D99B}"/>
              </a:ext>
            </a:extLst>
          </p:cNvPr>
          <p:cNvSpPr>
            <a:spLocks noGrp="1"/>
          </p:cNvSpPr>
          <p:nvPr>
            <p:ph type="title"/>
          </p:nvPr>
        </p:nvSpPr>
        <p:spPr>
          <a:xfrm>
            <a:off x="0" y="-1"/>
            <a:ext cx="12192000" cy="6858001"/>
          </a:xfrm>
          <a:solidFill>
            <a:schemeClr val="accent4">
              <a:lumMod val="20000"/>
              <a:lumOff val="80000"/>
            </a:schemeClr>
          </a:solidFill>
        </p:spPr>
        <p:txBody>
          <a:bodyPr/>
          <a:lstStyle/>
          <a:p>
            <a:r>
              <a:rPr lang="fr-FR" dirty="0">
                <a:solidFill>
                  <a:schemeClr val="accent1"/>
                </a:solidFill>
                <a:latin typeface="Arial Narrow" panose="020B0606020202030204" pitchFamily="34" charset="0"/>
              </a:rPr>
              <a:t>* Résumé des Approches Bag-of-Words</a:t>
            </a: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endParaRPr lang="fr-FR" dirty="0">
              <a:solidFill>
                <a:schemeClr val="accent1"/>
              </a:solidFill>
              <a:latin typeface="Arial Narrow" panose="020B0606020202030204" pitchFamily="34" charset="0"/>
            </a:endParaRPr>
          </a:p>
        </p:txBody>
      </p:sp>
      <p:pic>
        <p:nvPicPr>
          <p:cNvPr id="4" name="Image 3">
            <a:extLst>
              <a:ext uri="{FF2B5EF4-FFF2-40B4-BE49-F238E27FC236}">
                <a16:creationId xmlns:a16="http://schemas.microsoft.com/office/drawing/2014/main" id="{A4FA74C9-D33B-C984-B1F4-50F3D24E5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94" y="960398"/>
            <a:ext cx="11425083" cy="5509228"/>
          </a:xfrm>
          <a:prstGeom prst="rect">
            <a:avLst/>
          </a:prstGeom>
        </p:spPr>
      </p:pic>
    </p:spTree>
    <p:extLst>
      <p:ext uri="{BB962C8B-B14F-4D97-AF65-F5344CB8AC3E}">
        <p14:creationId xmlns:p14="http://schemas.microsoft.com/office/powerpoint/2010/main" val="3549176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6039D-C9CB-4788-E86A-6F1FD0CFCFD9}"/>
              </a:ext>
            </a:extLst>
          </p:cNvPr>
          <p:cNvSpPr>
            <a:spLocks noGrp="1"/>
          </p:cNvSpPr>
          <p:nvPr>
            <p:ph type="title"/>
          </p:nvPr>
        </p:nvSpPr>
        <p:spPr>
          <a:xfrm>
            <a:off x="0" y="0"/>
            <a:ext cx="12192000" cy="6865952"/>
          </a:xfrm>
          <a:solidFill>
            <a:schemeClr val="accent4">
              <a:lumMod val="20000"/>
              <a:lumOff val="80000"/>
            </a:schemeClr>
          </a:solidFill>
        </p:spPr>
        <p:txBody>
          <a:bodyPr>
            <a:normAutofit fontScale="90000"/>
          </a:bodyPr>
          <a:lstStyle/>
          <a:p>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r>
              <a:rPr lang="fr-FR" sz="2400" b="1" dirty="0">
                <a:solidFill>
                  <a:schemeClr val="accent1"/>
                </a:solidFill>
                <a:latin typeface="Arial Narrow" panose="020B0606020202030204" pitchFamily="34" charset="0"/>
              </a:rPr>
              <a:t>* Word2vec: Description, ARI=0.216234</a:t>
            </a: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endParaRPr lang="fr-FR" sz="2400" dirty="0">
              <a:solidFill>
                <a:schemeClr val="accent1"/>
              </a:solidFill>
              <a:latin typeface="Arial Narrow" panose="020B0606020202030204" pitchFamily="34" charset="0"/>
            </a:endParaRPr>
          </a:p>
        </p:txBody>
      </p:sp>
      <p:pic>
        <p:nvPicPr>
          <p:cNvPr id="4" name="Image 3">
            <a:extLst>
              <a:ext uri="{FF2B5EF4-FFF2-40B4-BE49-F238E27FC236}">
                <a16:creationId xmlns:a16="http://schemas.microsoft.com/office/drawing/2014/main" id="{BB9C3B3F-DDC0-B88C-E999-66E30D2FB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0688"/>
            <a:ext cx="5915608" cy="3856381"/>
          </a:xfrm>
          <a:prstGeom prst="rect">
            <a:avLst/>
          </a:prstGeom>
        </p:spPr>
      </p:pic>
      <p:sp>
        <p:nvSpPr>
          <p:cNvPr id="5" name="Rectangle 4">
            <a:extLst>
              <a:ext uri="{FF2B5EF4-FFF2-40B4-BE49-F238E27FC236}">
                <a16:creationId xmlns:a16="http://schemas.microsoft.com/office/drawing/2014/main" id="{F6DF88E1-57F6-E8A5-29F8-DBBA154C164A}"/>
              </a:ext>
            </a:extLst>
          </p:cNvPr>
          <p:cNvSpPr/>
          <p:nvPr/>
        </p:nvSpPr>
        <p:spPr>
          <a:xfrm>
            <a:off x="6329238" y="0"/>
            <a:ext cx="5862762" cy="54068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000" dirty="0">
                <a:solidFill>
                  <a:schemeClr val="accent1"/>
                </a:solidFill>
                <a:latin typeface="Arial Narrow" panose="020B0606020202030204" pitchFamily="34" charset="0"/>
              </a:rPr>
              <a:t>* </a:t>
            </a:r>
            <a:r>
              <a:rPr lang="fr-FR" sz="2000" b="1" dirty="0">
                <a:solidFill>
                  <a:schemeClr val="accent1"/>
                </a:solidFill>
                <a:latin typeface="Arial Narrow" panose="020B0606020202030204" pitchFamily="34" charset="0"/>
              </a:rPr>
              <a:t>Word2vec: Description + Product_name, ARI=0.252936</a:t>
            </a:r>
            <a:endParaRPr lang="fr-FR" sz="2000" b="1" dirty="0"/>
          </a:p>
        </p:txBody>
      </p:sp>
      <p:pic>
        <p:nvPicPr>
          <p:cNvPr id="7" name="Image 6">
            <a:extLst>
              <a:ext uri="{FF2B5EF4-FFF2-40B4-BE49-F238E27FC236}">
                <a16:creationId xmlns:a16="http://schemas.microsoft.com/office/drawing/2014/main" id="{99755D26-CCB5-B80A-902B-F8165A9E1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32738"/>
            <a:ext cx="6096000" cy="3856382"/>
          </a:xfrm>
          <a:prstGeom prst="rect">
            <a:avLst/>
          </a:prstGeom>
        </p:spPr>
      </p:pic>
      <p:sp>
        <p:nvSpPr>
          <p:cNvPr id="8" name="Rectangle 7">
            <a:extLst>
              <a:ext uri="{FF2B5EF4-FFF2-40B4-BE49-F238E27FC236}">
                <a16:creationId xmlns:a16="http://schemas.microsoft.com/office/drawing/2014/main" id="{35F49123-2C72-A78B-E7A9-1D64CD5F0837}"/>
              </a:ext>
            </a:extLst>
          </p:cNvPr>
          <p:cNvSpPr/>
          <p:nvPr/>
        </p:nvSpPr>
        <p:spPr>
          <a:xfrm>
            <a:off x="1" y="4739951"/>
            <a:ext cx="6186196" cy="212600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2400" b="1" dirty="0">
              <a:solidFill>
                <a:schemeClr val="accent1"/>
              </a:solidFill>
              <a:latin typeface="Arial Narrow" panose="020B0606020202030204" pitchFamily="34" charset="0"/>
            </a:endParaRPr>
          </a:p>
          <a:p>
            <a:pPr>
              <a:lnSpc>
                <a:spcPct val="150000"/>
              </a:lnSpc>
              <a:spcBef>
                <a:spcPts val="600"/>
              </a:spcBef>
              <a:spcAft>
                <a:spcPts val="600"/>
              </a:spcAft>
            </a:pPr>
            <a:endParaRPr lang="fr-FR" sz="2400" b="1" dirty="0">
              <a:solidFill>
                <a:schemeClr val="accent1"/>
              </a:solidFill>
              <a:latin typeface="Arial Narrow" panose="020B0606020202030204" pitchFamily="34" charset="0"/>
            </a:endParaRPr>
          </a:p>
          <a:p>
            <a:pPr>
              <a:lnSpc>
                <a:spcPct val="150000"/>
              </a:lnSpc>
              <a:spcBef>
                <a:spcPts val="600"/>
              </a:spcBef>
              <a:spcAft>
                <a:spcPts val="600"/>
              </a:spcAft>
            </a:pPr>
            <a:r>
              <a:rPr lang="fr-FR" sz="2400" b="1" dirty="0">
                <a:solidFill>
                  <a:schemeClr val="accent1"/>
                </a:solidFill>
                <a:latin typeface="Arial Narrow" panose="020B0606020202030204" pitchFamily="34" charset="0"/>
              </a:rPr>
              <a:t>* Word2vec: Description + Product_name, présente le meilleur score ARI=0.252936, parmi les deux modèles testés.</a:t>
            </a:r>
          </a:p>
          <a:p>
            <a:endParaRPr lang="fr-FR" b="1" dirty="0">
              <a:solidFill>
                <a:schemeClr val="accent1"/>
              </a:solidFill>
              <a:latin typeface="Arial Narrow" panose="020B0606020202030204" pitchFamily="34" charset="0"/>
            </a:endParaRPr>
          </a:p>
          <a:p>
            <a:endParaRPr lang="fr-FR" sz="1800" b="1" dirty="0">
              <a:solidFill>
                <a:schemeClr val="accent1"/>
              </a:solidFill>
              <a:latin typeface="Arial Narrow" panose="020B0606020202030204" pitchFamily="34" charset="0"/>
            </a:endParaRPr>
          </a:p>
          <a:p>
            <a:endParaRPr lang="fr-FR" b="1" dirty="0">
              <a:solidFill>
                <a:schemeClr val="accent1"/>
              </a:solidFill>
              <a:latin typeface="Arial Narrow" panose="020B0606020202030204" pitchFamily="34" charset="0"/>
            </a:endParaRPr>
          </a:p>
          <a:p>
            <a:endParaRPr lang="fr-FR" sz="1800" b="1" dirty="0">
              <a:solidFill>
                <a:schemeClr val="accent1"/>
              </a:solidFill>
              <a:latin typeface="Arial Narrow" panose="020B0606020202030204" pitchFamily="34" charset="0"/>
            </a:endParaRPr>
          </a:p>
          <a:p>
            <a:pPr marL="285750" indent="-285750" algn="ctr">
              <a:buFont typeface="Arial" panose="020B0604020202020204" pitchFamily="34" charset="0"/>
              <a:buChar char="•"/>
            </a:pPr>
            <a:endParaRPr lang="fr-FR" dirty="0"/>
          </a:p>
        </p:txBody>
      </p:sp>
    </p:spTree>
    <p:extLst>
      <p:ext uri="{BB962C8B-B14F-4D97-AF65-F5344CB8AC3E}">
        <p14:creationId xmlns:p14="http://schemas.microsoft.com/office/powerpoint/2010/main" val="186365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AEC503-F609-18E7-0080-F6CA44F422BD}"/>
              </a:ext>
            </a:extLst>
          </p:cNvPr>
          <p:cNvSpPr>
            <a:spLocks noGrp="1"/>
          </p:cNvSpPr>
          <p:nvPr>
            <p:ph type="title"/>
          </p:nvPr>
        </p:nvSpPr>
        <p:spPr>
          <a:xfrm>
            <a:off x="0" y="-19664"/>
            <a:ext cx="12192000" cy="6858000"/>
          </a:xfrm>
          <a:solidFill>
            <a:schemeClr val="accent4">
              <a:lumMod val="20000"/>
              <a:lumOff val="80000"/>
            </a:schemeClr>
          </a:solidFill>
        </p:spPr>
        <p:txBody>
          <a:bodyPr>
            <a:normAutofit/>
          </a:bodyPr>
          <a:lstStyle/>
          <a:p>
            <a:r>
              <a:rPr lang="fr-FR" sz="2400" b="1" dirty="0">
                <a:solidFill>
                  <a:schemeClr val="accent1"/>
                </a:solidFill>
                <a:latin typeface="Arial Narrow" panose="020B0606020202030204" pitchFamily="34" charset="0"/>
              </a:rPr>
              <a:t>*</a:t>
            </a:r>
            <a:r>
              <a:rPr lang="fr-FR" sz="2400" dirty="0">
                <a:solidFill>
                  <a:schemeClr val="accent1"/>
                </a:solidFill>
                <a:latin typeface="Arial Narrow" panose="020B0606020202030204" pitchFamily="34" charset="0"/>
              </a:rPr>
              <a:t> </a:t>
            </a:r>
            <a:r>
              <a:rPr lang="fr-FR" sz="2400" b="1" dirty="0">
                <a:solidFill>
                  <a:schemeClr val="accent1"/>
                </a:solidFill>
                <a:latin typeface="Arial Narrow" panose="020B0606020202030204" pitchFamily="34" charset="0"/>
              </a:rPr>
              <a:t>BERT: Description, ARI=0.333967</a:t>
            </a: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br>
              <a:rPr lang="fr-FR" sz="2400" dirty="0">
                <a:solidFill>
                  <a:schemeClr val="accent1"/>
                </a:solidFill>
                <a:latin typeface="Arial Narrow" panose="020B0606020202030204" pitchFamily="34" charset="0"/>
              </a:rPr>
            </a:br>
            <a:endParaRPr lang="fr-FR" sz="2400" dirty="0">
              <a:solidFill>
                <a:schemeClr val="accent1"/>
              </a:solidFill>
              <a:latin typeface="Arial Narrow" panose="020B0606020202030204" pitchFamily="34" charset="0"/>
            </a:endParaRPr>
          </a:p>
        </p:txBody>
      </p:sp>
      <p:pic>
        <p:nvPicPr>
          <p:cNvPr id="4" name="Image 3">
            <a:extLst>
              <a:ext uri="{FF2B5EF4-FFF2-40B4-BE49-F238E27FC236}">
                <a16:creationId xmlns:a16="http://schemas.microsoft.com/office/drawing/2014/main" id="{3F47F588-4ABE-1C58-BCBB-79025204F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829"/>
            <a:ext cx="6096000" cy="4292082"/>
          </a:xfrm>
          <a:prstGeom prst="rect">
            <a:avLst/>
          </a:prstGeom>
        </p:spPr>
      </p:pic>
      <p:sp>
        <p:nvSpPr>
          <p:cNvPr id="5" name="Rectangle 4">
            <a:extLst>
              <a:ext uri="{FF2B5EF4-FFF2-40B4-BE49-F238E27FC236}">
                <a16:creationId xmlns:a16="http://schemas.microsoft.com/office/drawing/2014/main" id="{93379561-3959-8D5C-57AB-28116584D6B5}"/>
              </a:ext>
            </a:extLst>
          </p:cNvPr>
          <p:cNvSpPr/>
          <p:nvPr/>
        </p:nvSpPr>
        <p:spPr>
          <a:xfrm>
            <a:off x="6307494" y="0"/>
            <a:ext cx="5884506" cy="48519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200" b="1" dirty="0">
                <a:solidFill>
                  <a:schemeClr val="accent1"/>
                </a:solidFill>
                <a:latin typeface="Arial Narrow" panose="020B0606020202030204" pitchFamily="34" charset="0"/>
              </a:rPr>
              <a:t>* BERT: Description + Product_name, ARI=0.399798</a:t>
            </a:r>
            <a:endParaRPr lang="fr-FR" sz="2200" b="1" dirty="0"/>
          </a:p>
        </p:txBody>
      </p:sp>
      <p:pic>
        <p:nvPicPr>
          <p:cNvPr id="7" name="Image 6">
            <a:extLst>
              <a:ext uri="{FF2B5EF4-FFF2-40B4-BE49-F238E27FC236}">
                <a16:creationId xmlns:a16="http://schemas.microsoft.com/office/drawing/2014/main" id="{AA866E74-EA27-1BF6-C15B-4F391E4F9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494" y="615820"/>
            <a:ext cx="5884506" cy="4376057"/>
          </a:xfrm>
          <a:prstGeom prst="rect">
            <a:avLst/>
          </a:prstGeom>
        </p:spPr>
      </p:pic>
      <p:sp>
        <p:nvSpPr>
          <p:cNvPr id="8" name="Rectangle 7">
            <a:extLst>
              <a:ext uri="{FF2B5EF4-FFF2-40B4-BE49-F238E27FC236}">
                <a16:creationId xmlns:a16="http://schemas.microsoft.com/office/drawing/2014/main" id="{0A917C16-27EE-9520-CB5E-8F20337BAC61}"/>
              </a:ext>
            </a:extLst>
          </p:cNvPr>
          <p:cNvSpPr/>
          <p:nvPr/>
        </p:nvSpPr>
        <p:spPr>
          <a:xfrm>
            <a:off x="1" y="5271796"/>
            <a:ext cx="6307494" cy="158620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spcAft>
                <a:spcPts val="600"/>
              </a:spcAft>
            </a:pPr>
            <a:endParaRPr lang="fr-FR" sz="2000" b="1" dirty="0">
              <a:solidFill>
                <a:schemeClr val="accent1"/>
              </a:solidFill>
              <a:latin typeface="Arial Narrow" panose="020B0606020202030204" pitchFamily="34" charset="0"/>
            </a:endParaRPr>
          </a:p>
          <a:p>
            <a:pPr>
              <a:lnSpc>
                <a:spcPct val="150000"/>
              </a:lnSpc>
              <a:spcBef>
                <a:spcPts val="600"/>
              </a:spcBef>
              <a:spcAft>
                <a:spcPts val="600"/>
              </a:spcAft>
            </a:pPr>
            <a:endParaRPr lang="fr-FR" sz="2400" b="1" dirty="0">
              <a:solidFill>
                <a:schemeClr val="accent1"/>
              </a:solidFill>
              <a:latin typeface="Arial Narrow" panose="020B0606020202030204" pitchFamily="34" charset="0"/>
            </a:endParaRPr>
          </a:p>
          <a:p>
            <a:pPr>
              <a:lnSpc>
                <a:spcPct val="150000"/>
              </a:lnSpc>
              <a:spcBef>
                <a:spcPts val="600"/>
              </a:spcBef>
              <a:spcAft>
                <a:spcPts val="600"/>
              </a:spcAft>
            </a:pPr>
            <a:r>
              <a:rPr lang="fr-FR" sz="2400" b="1" dirty="0">
                <a:solidFill>
                  <a:schemeClr val="accent1"/>
                </a:solidFill>
                <a:latin typeface="Arial Narrow" panose="020B0606020202030204" pitchFamily="34" charset="0"/>
              </a:rPr>
              <a:t>* BERT: Description + Product_name, présente le meilleur score ARI=0.399798, parmi les deux modèles testés.</a:t>
            </a:r>
          </a:p>
          <a:p>
            <a:pPr marL="285750" indent="-285750">
              <a:buFont typeface="Arial" panose="020B0604020202020204" pitchFamily="34" charset="0"/>
              <a:buChar char="•"/>
            </a:pPr>
            <a:endParaRPr lang="fr-FR" b="1" dirty="0">
              <a:solidFill>
                <a:schemeClr val="accent1"/>
              </a:solidFill>
              <a:latin typeface="Arial Narrow" panose="020B0606020202030204" pitchFamily="34" charset="0"/>
            </a:endParaRPr>
          </a:p>
          <a:p>
            <a:pPr marL="285750" indent="-285750">
              <a:buFont typeface="Arial" panose="020B0604020202020204" pitchFamily="34" charset="0"/>
              <a:buChar char="•"/>
            </a:pPr>
            <a:endParaRPr lang="fr-FR" b="1" dirty="0">
              <a:solidFill>
                <a:schemeClr val="accent1"/>
              </a:solidFill>
              <a:latin typeface="Arial Narrow" panose="020B0606020202030204" pitchFamily="34" charset="0"/>
            </a:endParaRPr>
          </a:p>
          <a:p>
            <a:pPr marL="285750" indent="-285750">
              <a:buFont typeface="Arial" panose="020B0604020202020204" pitchFamily="34" charset="0"/>
              <a:buChar char="•"/>
            </a:pPr>
            <a:endParaRPr lang="fr-FR" b="1" dirty="0">
              <a:solidFill>
                <a:schemeClr val="accent1"/>
              </a:solidFill>
              <a:latin typeface="Arial Narrow" panose="020B0606020202030204" pitchFamily="34" charset="0"/>
            </a:endParaRP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1072887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7738E-6426-A93C-1964-0A7B94D5FA57}"/>
              </a:ext>
            </a:extLst>
          </p:cNvPr>
          <p:cNvSpPr>
            <a:spLocks noGrp="1"/>
          </p:cNvSpPr>
          <p:nvPr>
            <p:ph type="title"/>
          </p:nvPr>
        </p:nvSpPr>
        <p:spPr>
          <a:xfrm>
            <a:off x="0" y="-373625"/>
            <a:ext cx="12192000" cy="7231624"/>
          </a:xfrm>
          <a:solidFill>
            <a:schemeClr val="accent4">
              <a:lumMod val="20000"/>
              <a:lumOff val="80000"/>
            </a:schemeClr>
          </a:solidFill>
        </p:spPr>
        <p:txBody>
          <a:bodyPr>
            <a:normAutofit/>
          </a:bodyPr>
          <a:lstStyle/>
          <a:p>
            <a:r>
              <a:rPr lang="fr-FR" sz="2400" b="1" dirty="0">
                <a:solidFill>
                  <a:schemeClr val="accent1"/>
                </a:solidFill>
                <a:latin typeface="Arial Narrow" panose="020B0606020202030204" pitchFamily="34" charset="0"/>
              </a:rPr>
              <a:t>* USE: Description, ARI=0.458110</a:t>
            </a: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br>
              <a:rPr lang="fr-FR" sz="2400" b="1" dirty="0">
                <a:solidFill>
                  <a:schemeClr val="accent1"/>
                </a:solidFill>
                <a:latin typeface="Arial Narrow" panose="020B0606020202030204" pitchFamily="34" charset="0"/>
              </a:rPr>
            </a:br>
            <a:endParaRPr lang="fr-FR" sz="2400" b="1" dirty="0"/>
          </a:p>
        </p:txBody>
      </p:sp>
      <p:pic>
        <p:nvPicPr>
          <p:cNvPr id="4" name="Image 3">
            <a:extLst>
              <a:ext uri="{FF2B5EF4-FFF2-40B4-BE49-F238E27FC236}">
                <a16:creationId xmlns:a16="http://schemas.microsoft.com/office/drawing/2014/main" id="{5AECA7E1-2799-33DA-4B29-7891041B0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5110"/>
            <a:ext cx="6096000" cy="4096139"/>
          </a:xfrm>
          <a:prstGeom prst="rect">
            <a:avLst/>
          </a:prstGeom>
        </p:spPr>
      </p:pic>
      <p:sp>
        <p:nvSpPr>
          <p:cNvPr id="5" name="Rectangle 4">
            <a:extLst>
              <a:ext uri="{FF2B5EF4-FFF2-40B4-BE49-F238E27FC236}">
                <a16:creationId xmlns:a16="http://schemas.microsoft.com/office/drawing/2014/main" id="{B9CD4587-1766-2AFB-08BC-ED3789255CA2}"/>
              </a:ext>
            </a:extLst>
          </p:cNvPr>
          <p:cNvSpPr/>
          <p:nvPr/>
        </p:nvSpPr>
        <p:spPr>
          <a:xfrm>
            <a:off x="6456785" y="1"/>
            <a:ext cx="5735216" cy="54117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200" b="1" dirty="0">
                <a:solidFill>
                  <a:schemeClr val="accent1"/>
                </a:solidFill>
                <a:latin typeface="Arial Narrow" panose="020B0606020202030204" pitchFamily="34" charset="0"/>
              </a:rPr>
              <a:t>* USE: Description + Product_name, ARI=0.613246</a:t>
            </a:r>
            <a:endParaRPr lang="fr-FR" sz="2200" dirty="0"/>
          </a:p>
        </p:txBody>
      </p:sp>
      <p:pic>
        <p:nvPicPr>
          <p:cNvPr id="7" name="Image 6">
            <a:extLst>
              <a:ext uri="{FF2B5EF4-FFF2-40B4-BE49-F238E27FC236}">
                <a16:creationId xmlns:a16="http://schemas.microsoft.com/office/drawing/2014/main" id="{20F3FE12-5A0D-4CB2-B2D7-C978C2CB6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162" y="765110"/>
            <a:ext cx="5893838" cy="4096139"/>
          </a:xfrm>
          <a:prstGeom prst="rect">
            <a:avLst/>
          </a:prstGeom>
        </p:spPr>
      </p:pic>
      <p:sp>
        <p:nvSpPr>
          <p:cNvPr id="8" name="Rectangle 7">
            <a:extLst>
              <a:ext uri="{FF2B5EF4-FFF2-40B4-BE49-F238E27FC236}">
                <a16:creationId xmlns:a16="http://schemas.microsoft.com/office/drawing/2014/main" id="{E8175548-C205-6A42-FD0A-7BA0BAFC68AB}"/>
              </a:ext>
            </a:extLst>
          </p:cNvPr>
          <p:cNvSpPr/>
          <p:nvPr/>
        </p:nvSpPr>
        <p:spPr>
          <a:xfrm>
            <a:off x="-1" y="4982547"/>
            <a:ext cx="6298163" cy="187545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spcBef>
                <a:spcPts val="600"/>
              </a:spcBef>
              <a:spcAft>
                <a:spcPts val="600"/>
              </a:spcAft>
            </a:pPr>
            <a:r>
              <a:rPr lang="fr-FR" sz="2400" b="1" dirty="0">
                <a:solidFill>
                  <a:schemeClr val="accent1"/>
                </a:solidFill>
                <a:latin typeface="Arial Narrow" panose="020B0606020202030204" pitchFamily="34" charset="0"/>
              </a:rPr>
              <a:t>* USE: Description + Product_name, présente le meilleur score ARI=0.613246, parmi les deux modèles testés.</a:t>
            </a:r>
            <a:endParaRPr lang="fr-FR" sz="2400" dirty="0"/>
          </a:p>
        </p:txBody>
      </p:sp>
    </p:spTree>
    <p:extLst>
      <p:ext uri="{BB962C8B-B14F-4D97-AF65-F5344CB8AC3E}">
        <p14:creationId xmlns:p14="http://schemas.microsoft.com/office/powerpoint/2010/main" val="86158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1EBC70-452B-9BD2-2380-D269D8737D3A}"/>
              </a:ext>
            </a:extLst>
          </p:cNvPr>
          <p:cNvSpPr>
            <a:spLocks noGrp="1"/>
          </p:cNvSpPr>
          <p:nvPr>
            <p:ph type="title"/>
          </p:nvPr>
        </p:nvSpPr>
        <p:spPr>
          <a:xfrm>
            <a:off x="0" y="1"/>
            <a:ext cx="12192000" cy="6858000"/>
          </a:xfrm>
          <a:solidFill>
            <a:schemeClr val="accent4">
              <a:lumMod val="20000"/>
              <a:lumOff val="80000"/>
            </a:schemeClr>
          </a:solidFill>
        </p:spPr>
        <p:txBody>
          <a:bodyPr/>
          <a:lstStyle/>
          <a:p>
            <a:r>
              <a:rPr lang="fr-FR" dirty="0">
                <a:solidFill>
                  <a:schemeClr val="accent1"/>
                </a:solidFill>
                <a:latin typeface="Arial Narrow" panose="020B0606020202030204" pitchFamily="34" charset="0"/>
              </a:rPr>
              <a:t>* Résumé des Approches Sentence Embedding</a:t>
            </a: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endParaRPr lang="fr-FR" dirty="0">
              <a:solidFill>
                <a:schemeClr val="accent1"/>
              </a:solidFill>
              <a:latin typeface="Arial Narrow" panose="020B0606020202030204" pitchFamily="34" charset="0"/>
            </a:endParaRPr>
          </a:p>
        </p:txBody>
      </p:sp>
      <p:pic>
        <p:nvPicPr>
          <p:cNvPr id="4" name="Image 3">
            <a:extLst>
              <a:ext uri="{FF2B5EF4-FFF2-40B4-BE49-F238E27FC236}">
                <a16:creationId xmlns:a16="http://schemas.microsoft.com/office/drawing/2014/main" id="{338735BA-B2CD-E68A-2DAE-AC615D38D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39" y="1166327"/>
            <a:ext cx="11392677" cy="5691673"/>
          </a:xfrm>
          <a:prstGeom prst="rect">
            <a:avLst/>
          </a:prstGeom>
        </p:spPr>
      </p:pic>
    </p:spTree>
    <p:extLst>
      <p:ext uri="{BB962C8B-B14F-4D97-AF65-F5344CB8AC3E}">
        <p14:creationId xmlns:p14="http://schemas.microsoft.com/office/powerpoint/2010/main" val="45701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F429CC-4632-1DE5-0B02-8177A2CC8721}"/>
              </a:ext>
            </a:extLst>
          </p:cNvPr>
          <p:cNvSpPr>
            <a:spLocks noGrp="1"/>
          </p:cNvSpPr>
          <p:nvPr>
            <p:ph type="title"/>
          </p:nvPr>
        </p:nvSpPr>
        <p:spPr>
          <a:xfrm>
            <a:off x="0" y="1"/>
            <a:ext cx="12192000" cy="6858000"/>
          </a:xfrm>
        </p:spPr>
        <p:txBody>
          <a:bodyPr/>
          <a:lstStyle/>
          <a:p>
            <a:br>
              <a:rPr lang="fr-FR" dirty="0"/>
            </a:br>
            <a:br>
              <a:rPr lang="fr-FR" dirty="0"/>
            </a:br>
            <a:br>
              <a:rPr lang="fr-FR" dirty="0"/>
            </a:br>
            <a:endParaRPr lang="fr-FR" dirty="0"/>
          </a:p>
        </p:txBody>
      </p:sp>
      <p:sp>
        <p:nvSpPr>
          <p:cNvPr id="3" name="Espace réservé du contenu 2">
            <a:extLst>
              <a:ext uri="{FF2B5EF4-FFF2-40B4-BE49-F238E27FC236}">
                <a16:creationId xmlns:a16="http://schemas.microsoft.com/office/drawing/2014/main" id="{1C0854B3-245B-96AF-D7C1-E588A5113448}"/>
              </a:ext>
            </a:extLst>
          </p:cNvPr>
          <p:cNvSpPr txBox="1">
            <a:spLocks/>
          </p:cNvSpPr>
          <p:nvPr/>
        </p:nvSpPr>
        <p:spPr>
          <a:xfrm>
            <a:off x="0" y="0"/>
            <a:ext cx="12191999" cy="6979298"/>
          </a:xfrm>
          <a:prstGeom prst="rect">
            <a:avLst/>
          </a:prstGeom>
          <a:solidFill>
            <a:schemeClr val="accent4">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400" b="1" dirty="0">
                <a:solidFill>
                  <a:schemeClr val="accent1"/>
                </a:solidFill>
                <a:latin typeface="Arial Narrow" panose="020B0606020202030204" pitchFamily="34" charset="0"/>
              </a:rPr>
              <a:t>Procédure de Traitements des Images</a:t>
            </a:r>
            <a:r>
              <a:rPr lang="fr-FR" sz="4400" b="1" dirty="0">
                <a:latin typeface="Arial Narrow" panose="020B0606020202030204" pitchFamily="34" charset="0"/>
              </a:rPr>
              <a:t> </a:t>
            </a:r>
            <a:r>
              <a:rPr lang="fr-FR" b="1" dirty="0"/>
              <a:t> </a:t>
            </a:r>
          </a:p>
        </p:txBody>
      </p:sp>
      <p:sp>
        <p:nvSpPr>
          <p:cNvPr id="4" name="Flèche : chevron 3">
            <a:extLst>
              <a:ext uri="{FF2B5EF4-FFF2-40B4-BE49-F238E27FC236}">
                <a16:creationId xmlns:a16="http://schemas.microsoft.com/office/drawing/2014/main" id="{5647C170-A01B-2586-12B7-82B29ED39F28}"/>
              </a:ext>
            </a:extLst>
          </p:cNvPr>
          <p:cNvSpPr/>
          <p:nvPr/>
        </p:nvSpPr>
        <p:spPr>
          <a:xfrm>
            <a:off x="12" y="1141680"/>
            <a:ext cx="3212315" cy="1246955"/>
          </a:xfrm>
          <a:prstGeom prst="chevron">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accent1"/>
                </a:solidFill>
                <a:latin typeface="Arial Narrow" panose="020B0606020202030204" pitchFamily="34" charset="0"/>
              </a:rPr>
              <a:t>Exploration des Images</a:t>
            </a:r>
            <a:endParaRPr lang="fr-FR" sz="3200" b="1" dirty="0">
              <a:solidFill>
                <a:schemeClr val="tx1"/>
              </a:solidFill>
            </a:endParaRPr>
          </a:p>
        </p:txBody>
      </p:sp>
      <p:sp>
        <p:nvSpPr>
          <p:cNvPr id="5" name="Flèche : chevron 4">
            <a:extLst>
              <a:ext uri="{FF2B5EF4-FFF2-40B4-BE49-F238E27FC236}">
                <a16:creationId xmlns:a16="http://schemas.microsoft.com/office/drawing/2014/main" id="{0113D727-BADD-C6B8-5356-741CEBE8E3C6}"/>
              </a:ext>
            </a:extLst>
          </p:cNvPr>
          <p:cNvSpPr/>
          <p:nvPr/>
        </p:nvSpPr>
        <p:spPr>
          <a:xfrm>
            <a:off x="2727312" y="1132352"/>
            <a:ext cx="5255802" cy="1256283"/>
          </a:xfrm>
          <a:prstGeom prst="chevron">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200" b="1" dirty="0">
                <a:solidFill>
                  <a:schemeClr val="accent1"/>
                </a:solidFill>
                <a:latin typeface="Arial Narrow" panose="020B0606020202030204" pitchFamily="34" charset="0"/>
              </a:rPr>
              <a:t>Traitement des Catégories d’images</a:t>
            </a:r>
          </a:p>
        </p:txBody>
      </p:sp>
      <p:sp>
        <p:nvSpPr>
          <p:cNvPr id="6" name="Flèche : chevron 5">
            <a:extLst>
              <a:ext uri="{FF2B5EF4-FFF2-40B4-BE49-F238E27FC236}">
                <a16:creationId xmlns:a16="http://schemas.microsoft.com/office/drawing/2014/main" id="{A1DA848E-3A10-0760-C3FA-6860DE5B31C9}"/>
              </a:ext>
            </a:extLst>
          </p:cNvPr>
          <p:cNvSpPr/>
          <p:nvPr/>
        </p:nvSpPr>
        <p:spPr>
          <a:xfrm>
            <a:off x="7487502" y="1132331"/>
            <a:ext cx="4704486" cy="1256305"/>
          </a:xfrm>
          <a:prstGeom prst="chevron">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200" b="1" dirty="0">
                <a:solidFill>
                  <a:schemeClr val="accent1"/>
                </a:solidFill>
                <a:latin typeface="Arial Narrow" panose="020B0606020202030204" pitchFamily="34" charset="0"/>
              </a:rPr>
              <a:t>Normalisation:</a:t>
            </a:r>
          </a:p>
          <a:p>
            <a:r>
              <a:rPr lang="fr-FR" b="1" dirty="0">
                <a:solidFill>
                  <a:schemeClr val="accent1"/>
                </a:solidFill>
                <a:latin typeface="Arial Narrow" panose="020B0606020202030204" pitchFamily="34" charset="0"/>
              </a:rPr>
              <a:t>Conversion en gris</a:t>
            </a:r>
          </a:p>
          <a:p>
            <a:r>
              <a:rPr lang="fr-FR" b="1" dirty="0">
                <a:solidFill>
                  <a:schemeClr val="accent1"/>
                </a:solidFill>
                <a:latin typeface="Arial Narrow" panose="020B0606020202030204" pitchFamily="34" charset="0"/>
              </a:rPr>
              <a:t>Redimensionnement 224x224</a:t>
            </a:r>
          </a:p>
          <a:p>
            <a:r>
              <a:rPr lang="fr-FR" b="1" dirty="0">
                <a:solidFill>
                  <a:schemeClr val="accent1"/>
                </a:solidFill>
                <a:latin typeface="Arial Narrow" panose="020B0606020202030204" pitchFamily="34" charset="0"/>
              </a:rPr>
              <a:t>Egalisation d’histogramme</a:t>
            </a:r>
          </a:p>
        </p:txBody>
      </p:sp>
      <p:sp>
        <p:nvSpPr>
          <p:cNvPr id="9" name="Flèche : gauche 8">
            <a:extLst>
              <a:ext uri="{FF2B5EF4-FFF2-40B4-BE49-F238E27FC236}">
                <a16:creationId xmlns:a16="http://schemas.microsoft.com/office/drawing/2014/main" id="{B2A3357E-9F8B-DF00-E1C0-A74B04FE0423}"/>
              </a:ext>
            </a:extLst>
          </p:cNvPr>
          <p:cNvSpPr/>
          <p:nvPr/>
        </p:nvSpPr>
        <p:spPr>
          <a:xfrm>
            <a:off x="8012252" y="3840080"/>
            <a:ext cx="4174407" cy="3013545"/>
          </a:xfrm>
          <a:prstGeom prst="lef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accent1"/>
                </a:solidFill>
                <a:latin typeface="Arial Narrow" panose="020B0606020202030204" pitchFamily="34" charset="0"/>
              </a:rPr>
              <a:t>Analyse des Approches Utilisées</a:t>
            </a:r>
          </a:p>
          <a:p>
            <a:pPr algn="ctr"/>
            <a:r>
              <a:rPr lang="fr-FR" sz="2000" b="1" dirty="0">
                <a:solidFill>
                  <a:schemeClr val="accent1"/>
                </a:solidFill>
                <a:latin typeface="Arial Narrow" panose="020B0606020202030204" pitchFamily="34" charset="0"/>
              </a:rPr>
              <a:t>SIFT, ORB, CNN-VGG16</a:t>
            </a:r>
            <a:endParaRPr lang="fr-FR" sz="1600" b="1" dirty="0">
              <a:solidFill>
                <a:schemeClr val="accent1"/>
              </a:solidFill>
              <a:latin typeface="Arial Narrow" panose="020B0606020202030204" pitchFamily="34" charset="0"/>
            </a:endParaRPr>
          </a:p>
          <a:p>
            <a:pPr algn="ctr"/>
            <a:r>
              <a:rPr lang="fr-FR" dirty="0"/>
              <a:t> </a:t>
            </a:r>
          </a:p>
        </p:txBody>
      </p:sp>
      <p:sp>
        <p:nvSpPr>
          <p:cNvPr id="10" name="Flèche : bas 9">
            <a:extLst>
              <a:ext uri="{FF2B5EF4-FFF2-40B4-BE49-F238E27FC236}">
                <a16:creationId xmlns:a16="http://schemas.microsoft.com/office/drawing/2014/main" id="{9D532FF1-B356-17CB-5BCC-7325A5F03DEB}"/>
              </a:ext>
            </a:extLst>
          </p:cNvPr>
          <p:cNvSpPr/>
          <p:nvPr/>
        </p:nvSpPr>
        <p:spPr>
          <a:xfrm>
            <a:off x="11075437" y="2388635"/>
            <a:ext cx="401216" cy="21761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566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AAD7A6-993A-0D1B-04E7-06659600672A}"/>
              </a:ext>
            </a:extLst>
          </p:cNvPr>
          <p:cNvSpPr>
            <a:spLocks noGrp="1"/>
          </p:cNvSpPr>
          <p:nvPr>
            <p:ph type="title"/>
          </p:nvPr>
        </p:nvSpPr>
        <p:spPr>
          <a:xfrm>
            <a:off x="-9331" y="-166647"/>
            <a:ext cx="12201331" cy="6867332"/>
          </a:xfrm>
          <a:solidFill>
            <a:schemeClr val="accent4">
              <a:lumMod val="20000"/>
              <a:lumOff val="80000"/>
            </a:schemeClr>
          </a:solidFill>
        </p:spPr>
        <p:txBody>
          <a:bodyPr/>
          <a:lstStyle/>
          <a:p>
            <a:br>
              <a:rPr lang="fr-FR" dirty="0">
                <a:latin typeface="Arial Narrow" panose="020B0606020202030204" pitchFamily="34" charset="0"/>
              </a:rPr>
            </a:br>
            <a:endParaRPr lang="fr-FR" dirty="0">
              <a:latin typeface="Arial Narrow" panose="020B0606020202030204" pitchFamily="34" charset="0"/>
            </a:endParaRPr>
          </a:p>
        </p:txBody>
      </p:sp>
      <p:pic>
        <p:nvPicPr>
          <p:cNvPr id="7" name="Image 6">
            <a:extLst>
              <a:ext uri="{FF2B5EF4-FFF2-40B4-BE49-F238E27FC236}">
                <a16:creationId xmlns:a16="http://schemas.microsoft.com/office/drawing/2014/main" id="{E80EA76C-9F4A-EFD9-CEDF-B1762C5B8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401" y="409599"/>
            <a:ext cx="3883629" cy="1601617"/>
          </a:xfrm>
          <a:prstGeom prst="rect">
            <a:avLst/>
          </a:prstGeom>
        </p:spPr>
      </p:pic>
      <p:sp>
        <p:nvSpPr>
          <p:cNvPr id="9" name="Rectangle 8">
            <a:extLst>
              <a:ext uri="{FF2B5EF4-FFF2-40B4-BE49-F238E27FC236}">
                <a16:creationId xmlns:a16="http://schemas.microsoft.com/office/drawing/2014/main" id="{A5792FF0-EA65-7E73-4BE0-1A6627B30CBA}"/>
              </a:ext>
            </a:extLst>
          </p:cNvPr>
          <p:cNvSpPr/>
          <p:nvPr/>
        </p:nvSpPr>
        <p:spPr>
          <a:xfrm>
            <a:off x="4019402" y="-9337"/>
            <a:ext cx="3883628" cy="42921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1"/>
                </a:solidFill>
                <a:latin typeface="Arial Narrow" panose="020B0606020202030204" pitchFamily="34" charset="0"/>
              </a:rPr>
              <a:t>Beauty &amp; Personal Care: 150</a:t>
            </a:r>
          </a:p>
        </p:txBody>
      </p:sp>
      <p:pic>
        <p:nvPicPr>
          <p:cNvPr id="11" name="Image 10">
            <a:extLst>
              <a:ext uri="{FF2B5EF4-FFF2-40B4-BE49-F238E27FC236}">
                <a16:creationId xmlns:a16="http://schemas.microsoft.com/office/drawing/2014/main" id="{48EEC0E0-C7F2-2BCB-5577-B5A116455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162" y="541637"/>
            <a:ext cx="4144885" cy="1469579"/>
          </a:xfrm>
          <a:prstGeom prst="rect">
            <a:avLst/>
          </a:prstGeom>
        </p:spPr>
      </p:pic>
      <p:sp>
        <p:nvSpPr>
          <p:cNvPr id="12" name="Rectangle 11">
            <a:extLst>
              <a:ext uri="{FF2B5EF4-FFF2-40B4-BE49-F238E27FC236}">
                <a16:creationId xmlns:a16="http://schemas.microsoft.com/office/drawing/2014/main" id="{25B4A395-5387-366D-38AF-E8E1D52291FC}"/>
              </a:ext>
            </a:extLst>
          </p:cNvPr>
          <p:cNvSpPr/>
          <p:nvPr/>
        </p:nvSpPr>
        <p:spPr>
          <a:xfrm>
            <a:off x="8024327" y="0"/>
            <a:ext cx="4177004" cy="54163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solidFill>
                <a:latin typeface="Arial Narrow" panose="020B0606020202030204" pitchFamily="34" charset="0"/>
              </a:rPr>
              <a:t>Computers:150</a:t>
            </a:r>
          </a:p>
        </p:txBody>
      </p:sp>
      <p:pic>
        <p:nvPicPr>
          <p:cNvPr id="14" name="Image 13">
            <a:extLst>
              <a:ext uri="{FF2B5EF4-FFF2-40B4-BE49-F238E27FC236}">
                <a16:creationId xmlns:a16="http://schemas.microsoft.com/office/drawing/2014/main" id="{DF8AEE7E-0603-C353-8DB6-F6E8694C2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 y="2668550"/>
            <a:ext cx="3867711" cy="1492904"/>
          </a:xfrm>
          <a:prstGeom prst="rect">
            <a:avLst/>
          </a:prstGeom>
        </p:spPr>
      </p:pic>
      <p:sp>
        <p:nvSpPr>
          <p:cNvPr id="18" name="Rectangle : coins arrondis 17">
            <a:extLst>
              <a:ext uri="{FF2B5EF4-FFF2-40B4-BE49-F238E27FC236}">
                <a16:creationId xmlns:a16="http://schemas.microsoft.com/office/drawing/2014/main" id="{D6C5FC90-86F0-75AF-CD53-26D5E16C7C52}"/>
              </a:ext>
            </a:extLst>
          </p:cNvPr>
          <p:cNvSpPr/>
          <p:nvPr/>
        </p:nvSpPr>
        <p:spPr>
          <a:xfrm>
            <a:off x="-2093" y="-27988"/>
            <a:ext cx="3883628" cy="2039204"/>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3A10F999-A118-EE6D-E27B-B281CC5944D7}"/>
              </a:ext>
            </a:extLst>
          </p:cNvPr>
          <p:cNvSpPr/>
          <p:nvPr/>
        </p:nvSpPr>
        <p:spPr>
          <a:xfrm>
            <a:off x="905056" y="-9352"/>
            <a:ext cx="2351316" cy="52251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solidFill>
                <a:latin typeface="Arial Narrow" panose="020B0606020202030204" pitchFamily="34" charset="0"/>
              </a:rPr>
              <a:t>Baby Care: 150</a:t>
            </a:r>
            <a:endParaRPr lang="fr-FR" sz="2800" b="1" dirty="0"/>
          </a:p>
        </p:txBody>
      </p:sp>
      <p:pic>
        <p:nvPicPr>
          <p:cNvPr id="20" name="Image 19">
            <a:extLst>
              <a:ext uri="{FF2B5EF4-FFF2-40B4-BE49-F238E27FC236}">
                <a16:creationId xmlns:a16="http://schemas.microsoft.com/office/drawing/2014/main" id="{3A515EA2-37E7-1C23-8B53-D1A126A46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68" y="534942"/>
            <a:ext cx="3688094" cy="1359172"/>
          </a:xfrm>
          <a:prstGeom prst="rect">
            <a:avLst/>
          </a:prstGeom>
          <a:solidFill>
            <a:schemeClr val="bg1"/>
          </a:solidFill>
          <a:ln>
            <a:noFill/>
          </a:ln>
        </p:spPr>
      </p:pic>
      <p:sp>
        <p:nvSpPr>
          <p:cNvPr id="24" name="Rectangle 23">
            <a:extLst>
              <a:ext uri="{FF2B5EF4-FFF2-40B4-BE49-F238E27FC236}">
                <a16:creationId xmlns:a16="http://schemas.microsoft.com/office/drawing/2014/main" id="{5D203F1E-BD15-8692-CE34-7CA6D99AA35E}"/>
              </a:ext>
            </a:extLst>
          </p:cNvPr>
          <p:cNvSpPr/>
          <p:nvPr/>
        </p:nvSpPr>
        <p:spPr>
          <a:xfrm>
            <a:off x="-9335" y="2234210"/>
            <a:ext cx="3876689" cy="43434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200" b="1" dirty="0">
                <a:solidFill>
                  <a:schemeClr val="accent1"/>
                </a:solidFill>
                <a:latin typeface="Arial Narrow" panose="020B0606020202030204" pitchFamily="34" charset="0"/>
              </a:rPr>
              <a:t>Home Decor &amp; Festive Needs:150</a:t>
            </a:r>
          </a:p>
        </p:txBody>
      </p:sp>
      <p:sp>
        <p:nvSpPr>
          <p:cNvPr id="25" name="Rectangle : coins arrondis 24">
            <a:extLst>
              <a:ext uri="{FF2B5EF4-FFF2-40B4-BE49-F238E27FC236}">
                <a16:creationId xmlns:a16="http://schemas.microsoft.com/office/drawing/2014/main" id="{AEE30660-446F-2703-31E4-F46EB7D0129E}"/>
              </a:ext>
            </a:extLst>
          </p:cNvPr>
          <p:cNvSpPr/>
          <p:nvPr/>
        </p:nvSpPr>
        <p:spPr>
          <a:xfrm>
            <a:off x="4019401" y="2155371"/>
            <a:ext cx="3867714" cy="2006083"/>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A65F3197-9945-790E-E174-BB83641CBC5F}"/>
              </a:ext>
            </a:extLst>
          </p:cNvPr>
          <p:cNvSpPr/>
          <p:nvPr/>
        </p:nvSpPr>
        <p:spPr>
          <a:xfrm>
            <a:off x="4226762" y="2174018"/>
            <a:ext cx="3424336" cy="45718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solidFill>
                <a:latin typeface="Arial Narrow" panose="020B0606020202030204" pitchFamily="34" charset="0"/>
              </a:rPr>
              <a:t>Home Furnishing : 150</a:t>
            </a:r>
          </a:p>
        </p:txBody>
      </p:sp>
      <p:pic>
        <p:nvPicPr>
          <p:cNvPr id="28" name="Image 27">
            <a:extLst>
              <a:ext uri="{FF2B5EF4-FFF2-40B4-BE49-F238E27FC236}">
                <a16:creationId xmlns:a16="http://schemas.microsoft.com/office/drawing/2014/main" id="{7A73BFB3-851F-3DF5-0EEE-C826F57299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8100" y="2631199"/>
            <a:ext cx="3424336" cy="1352972"/>
          </a:xfrm>
          <a:prstGeom prst="rect">
            <a:avLst/>
          </a:prstGeom>
        </p:spPr>
      </p:pic>
      <p:sp>
        <p:nvSpPr>
          <p:cNvPr id="29" name="Rectangle : coins arrondis 28">
            <a:extLst>
              <a:ext uri="{FF2B5EF4-FFF2-40B4-BE49-F238E27FC236}">
                <a16:creationId xmlns:a16="http://schemas.microsoft.com/office/drawing/2014/main" id="{7D389C17-B326-A1B3-5BE3-22BD527D2429}"/>
              </a:ext>
            </a:extLst>
          </p:cNvPr>
          <p:cNvSpPr/>
          <p:nvPr/>
        </p:nvSpPr>
        <p:spPr>
          <a:xfrm>
            <a:off x="8039162" y="2146041"/>
            <a:ext cx="4162169" cy="2006083"/>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ACCE4B38-2389-85BE-CF7E-968C5BCA6369}"/>
              </a:ext>
            </a:extLst>
          </p:cNvPr>
          <p:cNvSpPr/>
          <p:nvPr/>
        </p:nvSpPr>
        <p:spPr>
          <a:xfrm>
            <a:off x="8518850" y="2160396"/>
            <a:ext cx="3200400" cy="40551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solidFill>
                <a:latin typeface="Arial Narrow" panose="020B0606020202030204" pitchFamily="34" charset="0"/>
              </a:rPr>
              <a:t>Kitchen Dining: 150</a:t>
            </a:r>
          </a:p>
        </p:txBody>
      </p:sp>
      <p:pic>
        <p:nvPicPr>
          <p:cNvPr id="32" name="Image 31">
            <a:extLst>
              <a:ext uri="{FF2B5EF4-FFF2-40B4-BE49-F238E27FC236}">
                <a16:creationId xmlns:a16="http://schemas.microsoft.com/office/drawing/2014/main" id="{9AAFFCB1-2E83-1A8D-D648-721E836283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8262" y="2685907"/>
            <a:ext cx="3769568" cy="1298264"/>
          </a:xfrm>
          <a:prstGeom prst="rect">
            <a:avLst/>
          </a:prstGeom>
        </p:spPr>
      </p:pic>
      <p:sp>
        <p:nvSpPr>
          <p:cNvPr id="33" name="Rectangle : coins arrondis 32">
            <a:extLst>
              <a:ext uri="{FF2B5EF4-FFF2-40B4-BE49-F238E27FC236}">
                <a16:creationId xmlns:a16="http://schemas.microsoft.com/office/drawing/2014/main" id="{E0752737-73BA-D2DA-6AD8-42D49D670065}"/>
              </a:ext>
            </a:extLst>
          </p:cNvPr>
          <p:cNvSpPr/>
          <p:nvPr/>
        </p:nvSpPr>
        <p:spPr>
          <a:xfrm>
            <a:off x="-9335" y="4370931"/>
            <a:ext cx="3867712" cy="2487069"/>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9A2F98A7-F554-2775-54CE-402D2EE81071}"/>
              </a:ext>
            </a:extLst>
          </p:cNvPr>
          <p:cNvSpPr/>
          <p:nvPr/>
        </p:nvSpPr>
        <p:spPr>
          <a:xfrm>
            <a:off x="587803" y="4357363"/>
            <a:ext cx="2668570" cy="559869"/>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solidFill>
                <a:latin typeface="Arial Narrow" panose="020B0606020202030204" pitchFamily="34" charset="0"/>
              </a:rPr>
              <a:t>Watches:150</a:t>
            </a:r>
          </a:p>
        </p:txBody>
      </p:sp>
      <p:pic>
        <p:nvPicPr>
          <p:cNvPr id="36" name="Image 35">
            <a:extLst>
              <a:ext uri="{FF2B5EF4-FFF2-40B4-BE49-F238E27FC236}">
                <a16:creationId xmlns:a16="http://schemas.microsoft.com/office/drawing/2014/main" id="{3691290E-2AEF-9183-36A9-65A5525025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944" y="4912091"/>
            <a:ext cx="3508309" cy="1609078"/>
          </a:xfrm>
          <a:prstGeom prst="rect">
            <a:avLst/>
          </a:prstGeom>
        </p:spPr>
      </p:pic>
      <p:sp>
        <p:nvSpPr>
          <p:cNvPr id="37" name="Rectangle 36">
            <a:extLst>
              <a:ext uri="{FF2B5EF4-FFF2-40B4-BE49-F238E27FC236}">
                <a16:creationId xmlns:a16="http://schemas.microsoft.com/office/drawing/2014/main" id="{8E44543E-1E93-FC39-82C3-A1AB738E4A5D}"/>
              </a:ext>
            </a:extLst>
          </p:cNvPr>
          <p:cNvSpPr/>
          <p:nvPr/>
        </p:nvSpPr>
        <p:spPr>
          <a:xfrm>
            <a:off x="4394718" y="5533053"/>
            <a:ext cx="7789329" cy="78331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000" b="1" dirty="0">
                <a:solidFill>
                  <a:schemeClr val="accent1"/>
                </a:solidFill>
                <a:latin typeface="Arial Narrow" panose="020B0606020202030204" pitchFamily="34" charset="0"/>
              </a:rPr>
              <a:t>Visualisation des Images dans Chaque Catégorie</a:t>
            </a:r>
          </a:p>
        </p:txBody>
      </p:sp>
    </p:spTree>
    <p:extLst>
      <p:ext uri="{BB962C8B-B14F-4D97-AF65-F5344CB8AC3E}">
        <p14:creationId xmlns:p14="http://schemas.microsoft.com/office/powerpoint/2010/main" val="326766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C8FD46-A86F-73A2-94EF-DB6F742D4B0B}"/>
              </a:ext>
            </a:extLst>
          </p:cNvPr>
          <p:cNvSpPr>
            <a:spLocks noGrp="1"/>
          </p:cNvSpPr>
          <p:nvPr>
            <p:ph type="title"/>
          </p:nvPr>
        </p:nvSpPr>
        <p:spPr>
          <a:xfrm>
            <a:off x="0" y="1"/>
            <a:ext cx="12192000" cy="6858000"/>
          </a:xfrm>
        </p:spPr>
        <p:txBody>
          <a:bodyPr/>
          <a:lstStyle/>
          <a:p>
            <a:br>
              <a:rPr lang="fr-FR" dirty="0"/>
            </a:br>
            <a:br>
              <a:rPr lang="fr-FR" dirty="0"/>
            </a:br>
            <a:endParaRPr lang="fr-FR" dirty="0"/>
          </a:p>
        </p:txBody>
      </p:sp>
      <p:sp>
        <p:nvSpPr>
          <p:cNvPr id="3" name="Titre 1">
            <a:extLst>
              <a:ext uri="{FF2B5EF4-FFF2-40B4-BE49-F238E27FC236}">
                <a16:creationId xmlns:a16="http://schemas.microsoft.com/office/drawing/2014/main" id="{9AE9B7B8-EBFE-D38B-DAE4-EAC67D5C9A61}"/>
              </a:ext>
            </a:extLst>
          </p:cNvPr>
          <p:cNvSpPr txBox="1">
            <a:spLocks/>
          </p:cNvSpPr>
          <p:nvPr/>
        </p:nvSpPr>
        <p:spPr>
          <a:xfrm>
            <a:off x="0" y="-166607"/>
            <a:ext cx="12260826" cy="7033899"/>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b="1" dirty="0">
                <a:solidFill>
                  <a:schemeClr val="accent1"/>
                </a:solidFill>
                <a:latin typeface="Arial Narrow" panose="020B0606020202030204" pitchFamily="34" charset="0"/>
              </a:rPr>
              <a:t>Analyse des Approches Visuelles Utilisées.</a:t>
            </a: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endParaRPr lang="fr-FR" dirty="0"/>
          </a:p>
        </p:txBody>
      </p:sp>
      <p:sp>
        <p:nvSpPr>
          <p:cNvPr id="8" name="Flèche : pentagone 7">
            <a:extLst>
              <a:ext uri="{FF2B5EF4-FFF2-40B4-BE49-F238E27FC236}">
                <a16:creationId xmlns:a16="http://schemas.microsoft.com/office/drawing/2014/main" id="{AEDB32FF-65D0-DF76-D770-E355B27C02B2}"/>
              </a:ext>
            </a:extLst>
          </p:cNvPr>
          <p:cNvSpPr/>
          <p:nvPr/>
        </p:nvSpPr>
        <p:spPr>
          <a:xfrm>
            <a:off x="177279" y="1110342"/>
            <a:ext cx="3331028" cy="1296917"/>
          </a:xfrm>
          <a:prstGeom prst="homePlat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solidFill>
                  <a:schemeClr val="accent1"/>
                </a:solidFill>
                <a:latin typeface="Arial Narrow" panose="020B0606020202030204" pitchFamily="34" charset="0"/>
              </a:rPr>
              <a:t>SIFT</a:t>
            </a:r>
            <a:r>
              <a:rPr lang="fr-FR" sz="2800" b="1" dirty="0">
                <a:solidFill>
                  <a:schemeClr val="accent1"/>
                </a:solidFill>
                <a:latin typeface="Arial Narrow" panose="020B0606020202030204" pitchFamily="34" charset="0"/>
              </a:rPr>
              <a:t>(</a:t>
            </a:r>
            <a:r>
              <a:rPr lang="fr-FR" sz="2400" b="0" i="0" dirty="0">
                <a:solidFill>
                  <a:schemeClr val="accent1"/>
                </a:solidFill>
                <a:effectLst/>
                <a:latin typeface="Arial Narrow" panose="020B0606020202030204" pitchFamily="34" charset="0"/>
                <a:cs typeface="Times New Roman" panose="02020603050405020304" pitchFamily="18" charset="0"/>
              </a:rPr>
              <a:t>Scale-Invariant Feature Transform</a:t>
            </a:r>
            <a:r>
              <a:rPr lang="fr-FR" sz="2800" b="0" i="0" dirty="0">
                <a:solidFill>
                  <a:schemeClr val="accent1"/>
                </a:solidFill>
                <a:effectLst/>
                <a:latin typeface="Arial Narrow" panose="020B0606020202030204" pitchFamily="34" charset="0"/>
                <a:cs typeface="Times New Roman" panose="02020603050405020304" pitchFamily="18" charset="0"/>
              </a:rPr>
              <a:t>)</a:t>
            </a:r>
            <a:endParaRPr lang="fr-FR" sz="2800" dirty="0">
              <a:solidFill>
                <a:schemeClr val="accent1"/>
              </a:solidFill>
              <a:latin typeface="Arial Narrow" panose="020B0606020202030204" pitchFamily="34" charset="0"/>
            </a:endParaRPr>
          </a:p>
        </p:txBody>
      </p:sp>
      <p:sp>
        <p:nvSpPr>
          <p:cNvPr id="9" name="Rectangle 8">
            <a:extLst>
              <a:ext uri="{FF2B5EF4-FFF2-40B4-BE49-F238E27FC236}">
                <a16:creationId xmlns:a16="http://schemas.microsoft.com/office/drawing/2014/main" id="{64B98281-9262-4DFA-C9C8-5B9BA65AA868}"/>
              </a:ext>
            </a:extLst>
          </p:cNvPr>
          <p:cNvSpPr/>
          <p:nvPr/>
        </p:nvSpPr>
        <p:spPr>
          <a:xfrm>
            <a:off x="3778898" y="1110342"/>
            <a:ext cx="8413102" cy="129691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accent1"/>
                </a:solidFill>
                <a:latin typeface="Arial Narrow" panose="020B0606020202030204" pitchFamily="34" charset="0"/>
                <a:cs typeface="Times New Roman" panose="02020603050405020304" pitchFamily="18" charset="0"/>
              </a:rPr>
              <a:t>D</a:t>
            </a:r>
            <a:r>
              <a:rPr lang="fr-FR" sz="2000" b="0" i="0" dirty="0">
                <a:solidFill>
                  <a:schemeClr val="accent1"/>
                </a:solidFill>
                <a:effectLst/>
                <a:latin typeface="Arial Narrow" panose="020B0606020202030204" pitchFamily="34" charset="0"/>
                <a:cs typeface="Times New Roman" panose="02020603050405020304" pitchFamily="18" charset="0"/>
              </a:rPr>
              <a:t>éveloppé en 1999, ce modèle de traitement d'images permet de détecter et de décrire les caractéristiques distinctives d'une image de manière invariante à l'échelle, à la rotation et à la translation.</a:t>
            </a:r>
            <a:r>
              <a:rPr lang="fr-FR" sz="2400" b="0" i="0" dirty="0">
                <a:solidFill>
                  <a:schemeClr val="accent1"/>
                </a:solidFill>
                <a:effectLst/>
                <a:latin typeface="Arial Narrow" panose="020B0606020202030204" pitchFamily="34" charset="0"/>
                <a:cs typeface="Times New Roman" panose="02020603050405020304" pitchFamily="18" charset="0"/>
              </a:rPr>
              <a:t> </a:t>
            </a:r>
            <a:endParaRPr lang="fr-FR" sz="2400" dirty="0">
              <a:solidFill>
                <a:schemeClr val="accent1"/>
              </a:solidFill>
              <a:latin typeface="Arial Narrow" panose="020B0606020202030204" pitchFamily="34" charset="0"/>
            </a:endParaRPr>
          </a:p>
        </p:txBody>
      </p:sp>
      <p:sp>
        <p:nvSpPr>
          <p:cNvPr id="10" name="Flèche : pentagone 9">
            <a:extLst>
              <a:ext uri="{FF2B5EF4-FFF2-40B4-BE49-F238E27FC236}">
                <a16:creationId xmlns:a16="http://schemas.microsoft.com/office/drawing/2014/main" id="{5412239D-96FB-0C74-C15D-4C3B3C1CAEF2}"/>
              </a:ext>
            </a:extLst>
          </p:cNvPr>
          <p:cNvSpPr/>
          <p:nvPr/>
        </p:nvSpPr>
        <p:spPr>
          <a:xfrm>
            <a:off x="177279" y="2845838"/>
            <a:ext cx="3331028" cy="1492898"/>
          </a:xfrm>
          <a:prstGeom prst="homePlat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solidFill>
                  <a:schemeClr val="accent1"/>
                </a:solidFill>
                <a:latin typeface="Arial Narrow" panose="020B0606020202030204" pitchFamily="34" charset="0"/>
                <a:cs typeface="Times New Roman" panose="02020603050405020304" pitchFamily="18" charset="0"/>
              </a:rPr>
              <a:t>O</a:t>
            </a:r>
            <a:r>
              <a:rPr lang="fr-FR" sz="4000" b="1" i="0" dirty="0">
                <a:solidFill>
                  <a:schemeClr val="accent1"/>
                </a:solidFill>
                <a:effectLst/>
                <a:latin typeface="Arial Narrow" panose="020B0606020202030204" pitchFamily="34" charset="0"/>
                <a:cs typeface="Times New Roman" panose="02020603050405020304" pitchFamily="18" charset="0"/>
              </a:rPr>
              <a:t>RB</a:t>
            </a:r>
            <a:r>
              <a:rPr lang="fr-FR" sz="2800" b="1" i="0" dirty="0">
                <a:solidFill>
                  <a:schemeClr val="accent1"/>
                </a:solidFill>
                <a:effectLst/>
                <a:latin typeface="Arial Narrow" panose="020B0606020202030204" pitchFamily="34" charset="0"/>
                <a:cs typeface="Times New Roman" panose="02020603050405020304" pitchFamily="18" charset="0"/>
              </a:rPr>
              <a:t>(</a:t>
            </a:r>
            <a:r>
              <a:rPr lang="fr-FR" sz="2800" b="0" i="0" dirty="0">
                <a:solidFill>
                  <a:schemeClr val="accent1"/>
                </a:solidFill>
                <a:effectLst/>
                <a:latin typeface="Arial Narrow" panose="020B0606020202030204" pitchFamily="34" charset="0"/>
                <a:cs typeface="Times New Roman" panose="02020603050405020304" pitchFamily="18" charset="0"/>
              </a:rPr>
              <a:t>Oriented FAST and Rotated BRIEF</a:t>
            </a:r>
            <a:r>
              <a:rPr lang="fr-FR" sz="2800" b="1" i="0" dirty="0">
                <a:solidFill>
                  <a:schemeClr val="accent1"/>
                </a:solidFill>
                <a:effectLst/>
                <a:latin typeface="Arial Narrow" panose="020B0606020202030204" pitchFamily="34" charset="0"/>
                <a:cs typeface="Times New Roman" panose="02020603050405020304" pitchFamily="18" charset="0"/>
              </a:rPr>
              <a:t>)</a:t>
            </a:r>
            <a:endParaRPr lang="fr-FR" dirty="0"/>
          </a:p>
        </p:txBody>
      </p:sp>
      <p:sp>
        <p:nvSpPr>
          <p:cNvPr id="11" name="Rectangle 10">
            <a:extLst>
              <a:ext uri="{FF2B5EF4-FFF2-40B4-BE49-F238E27FC236}">
                <a16:creationId xmlns:a16="http://schemas.microsoft.com/office/drawing/2014/main" id="{CE4F9BE5-165C-F27E-D7F0-D1920109A4F7}"/>
              </a:ext>
            </a:extLst>
          </p:cNvPr>
          <p:cNvSpPr/>
          <p:nvPr/>
        </p:nvSpPr>
        <p:spPr>
          <a:xfrm>
            <a:off x="3685586" y="2845837"/>
            <a:ext cx="8478422" cy="141825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2000" b="0" i="0" dirty="0">
                <a:solidFill>
                  <a:schemeClr val="accent1"/>
                </a:solidFill>
                <a:effectLst/>
                <a:latin typeface="Arial Narrow" panose="020B0606020202030204" pitchFamily="34" charset="0"/>
                <a:cs typeface="Times New Roman" panose="02020603050405020304" pitchFamily="18" charset="0"/>
              </a:rPr>
              <a:t>Développée en 2001, cette méthode de traitement d'images combine rapidité et efficacité de la méthode FAST (Features from </a:t>
            </a:r>
            <a:r>
              <a:rPr lang="fr-FR" sz="2000" b="0" i="0" dirty="0" err="1">
                <a:solidFill>
                  <a:schemeClr val="accent1"/>
                </a:solidFill>
                <a:effectLst/>
                <a:latin typeface="Arial Narrow" panose="020B0606020202030204" pitchFamily="34" charset="0"/>
                <a:cs typeface="Times New Roman" panose="02020603050405020304" pitchFamily="18" charset="0"/>
              </a:rPr>
              <a:t>Accelerated</a:t>
            </a:r>
            <a:r>
              <a:rPr lang="fr-FR" sz="2000" b="0" i="0" dirty="0">
                <a:solidFill>
                  <a:schemeClr val="accent1"/>
                </a:solidFill>
                <a:effectLst/>
                <a:latin typeface="Arial Narrow" panose="020B0606020202030204" pitchFamily="34" charset="0"/>
                <a:cs typeface="Times New Roman" panose="02020603050405020304" pitchFamily="18" charset="0"/>
              </a:rPr>
              <a:t> Segment Test) pour la détection de points d'intérêt, avec la précision de la méthode BRIEF (</a:t>
            </a:r>
            <a:r>
              <a:rPr lang="fr-FR" sz="2000" b="0" i="0" dirty="0" err="1">
                <a:solidFill>
                  <a:schemeClr val="accent1"/>
                </a:solidFill>
                <a:effectLst/>
                <a:latin typeface="Arial Narrow" panose="020B0606020202030204" pitchFamily="34" charset="0"/>
                <a:cs typeface="Times New Roman" panose="02020603050405020304" pitchFamily="18" charset="0"/>
              </a:rPr>
              <a:t>Binary</a:t>
            </a:r>
            <a:r>
              <a:rPr lang="fr-FR" sz="2000" b="0" i="0" dirty="0">
                <a:solidFill>
                  <a:schemeClr val="accent1"/>
                </a:solidFill>
                <a:effectLst/>
                <a:latin typeface="Arial Narrow" panose="020B0606020202030204" pitchFamily="34" charset="0"/>
                <a:cs typeface="Times New Roman" panose="02020603050405020304" pitchFamily="18" charset="0"/>
              </a:rPr>
              <a:t> </a:t>
            </a:r>
            <a:r>
              <a:rPr lang="fr-FR" sz="2000" b="0" i="0" dirty="0" err="1">
                <a:solidFill>
                  <a:schemeClr val="accent1"/>
                </a:solidFill>
                <a:effectLst/>
                <a:latin typeface="Arial Narrow" panose="020B0606020202030204" pitchFamily="34" charset="0"/>
                <a:cs typeface="Times New Roman" panose="02020603050405020304" pitchFamily="18" charset="0"/>
              </a:rPr>
              <a:t>Robust</a:t>
            </a:r>
            <a:r>
              <a:rPr lang="fr-FR" sz="2000" b="0" i="0" dirty="0">
                <a:solidFill>
                  <a:schemeClr val="accent1"/>
                </a:solidFill>
                <a:effectLst/>
                <a:latin typeface="Arial Narrow" panose="020B0606020202030204" pitchFamily="34" charset="0"/>
                <a:cs typeface="Times New Roman" panose="02020603050405020304" pitchFamily="18" charset="0"/>
              </a:rPr>
              <a:t> Independent Elementary Features) pour la description de ces points d'intérêt.</a:t>
            </a:r>
            <a:endParaRPr lang="fr-FR" sz="2000" dirty="0">
              <a:solidFill>
                <a:schemeClr val="accent1"/>
              </a:solidFill>
              <a:latin typeface="Arial Narrow" panose="020B0606020202030204" pitchFamily="34" charset="0"/>
            </a:endParaRPr>
          </a:p>
        </p:txBody>
      </p:sp>
      <p:sp>
        <p:nvSpPr>
          <p:cNvPr id="12" name="Flèche : pentagone 11">
            <a:extLst>
              <a:ext uri="{FF2B5EF4-FFF2-40B4-BE49-F238E27FC236}">
                <a16:creationId xmlns:a16="http://schemas.microsoft.com/office/drawing/2014/main" id="{8F1D2064-EE07-CC34-17B0-EDFF91AED62E}"/>
              </a:ext>
            </a:extLst>
          </p:cNvPr>
          <p:cNvSpPr/>
          <p:nvPr/>
        </p:nvSpPr>
        <p:spPr>
          <a:xfrm>
            <a:off x="177279" y="4777315"/>
            <a:ext cx="3331028" cy="2080686"/>
          </a:xfrm>
          <a:prstGeom prst="homePlat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i="0" dirty="0">
                <a:solidFill>
                  <a:schemeClr val="accent1"/>
                </a:solidFill>
                <a:effectLst/>
                <a:latin typeface="Arial Narrow" panose="020B0606020202030204" pitchFamily="34" charset="0"/>
                <a:cs typeface="Times New Roman" panose="02020603050405020304" pitchFamily="18" charset="0"/>
              </a:rPr>
              <a:t>CNN-VGG16</a:t>
            </a:r>
            <a:endParaRPr lang="fr-FR" sz="4000" dirty="0"/>
          </a:p>
        </p:txBody>
      </p:sp>
      <p:sp>
        <p:nvSpPr>
          <p:cNvPr id="13" name="Rectangle 12">
            <a:extLst>
              <a:ext uri="{FF2B5EF4-FFF2-40B4-BE49-F238E27FC236}">
                <a16:creationId xmlns:a16="http://schemas.microsoft.com/office/drawing/2014/main" id="{A5165BE5-C29B-21BD-AF12-74E9426F504B}"/>
              </a:ext>
            </a:extLst>
          </p:cNvPr>
          <p:cNvSpPr/>
          <p:nvPr/>
        </p:nvSpPr>
        <p:spPr>
          <a:xfrm>
            <a:off x="3778898" y="4786607"/>
            <a:ext cx="8413102" cy="208068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2000" b="0" i="0" dirty="0">
                <a:solidFill>
                  <a:schemeClr val="accent1"/>
                </a:solidFill>
                <a:effectLst/>
                <a:latin typeface="Arial Narrow" panose="020B0606020202030204" pitchFamily="34" charset="0"/>
              </a:rPr>
              <a:t>Modèle d’architecture de réseau de neurones convolutifs (CNN) composé de 16 couches. Les 13 premières couches sont des couches de convolution responsables de l'extraction des caractéristiques de l'image. Chaque couche de convolution utilise des petits filtres (3x3 pixels) pour analyser l'image et détecter des motifs spécifiques. Les couches de convolution sont utilisées pour extraire les caractéristiques de l'image et celles entièrement connectées pour la classification finale.</a:t>
            </a:r>
            <a:endParaRPr lang="fr-FR" sz="2000" dirty="0">
              <a:solidFill>
                <a:schemeClr val="accent1"/>
              </a:solidFill>
              <a:latin typeface="Arial Narrow" panose="020B0606020202030204" pitchFamily="34" charset="0"/>
            </a:endParaRPr>
          </a:p>
        </p:txBody>
      </p:sp>
    </p:spTree>
    <p:extLst>
      <p:ext uri="{BB962C8B-B14F-4D97-AF65-F5344CB8AC3E}">
        <p14:creationId xmlns:p14="http://schemas.microsoft.com/office/powerpoint/2010/main" val="1908833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150F32-06C3-0632-9009-E2F40AD908FB}"/>
              </a:ext>
            </a:extLst>
          </p:cNvPr>
          <p:cNvSpPr>
            <a:spLocks noGrp="1"/>
          </p:cNvSpPr>
          <p:nvPr>
            <p:ph type="title"/>
          </p:nvPr>
        </p:nvSpPr>
        <p:spPr>
          <a:xfrm>
            <a:off x="0" y="1"/>
            <a:ext cx="12192000" cy="1690688"/>
          </a:xfrm>
          <a:solidFill>
            <a:schemeClr val="accent4">
              <a:lumMod val="20000"/>
              <a:lumOff val="80000"/>
            </a:schemeClr>
          </a:solidFill>
        </p:spPr>
        <p:txBody>
          <a:bodyPr/>
          <a:lstStyle/>
          <a:p>
            <a:r>
              <a:rPr lang="fr-FR" dirty="0">
                <a:solidFill>
                  <a:schemeClr val="accent1"/>
                </a:solidFill>
                <a:latin typeface="Arial Narrow" panose="020B0606020202030204" pitchFamily="34" charset="0"/>
              </a:rPr>
              <a:t>Sommaire</a:t>
            </a:r>
          </a:p>
        </p:txBody>
      </p:sp>
      <p:sp>
        <p:nvSpPr>
          <p:cNvPr id="3" name="Espace réservé du contenu 2">
            <a:extLst>
              <a:ext uri="{FF2B5EF4-FFF2-40B4-BE49-F238E27FC236}">
                <a16:creationId xmlns:a16="http://schemas.microsoft.com/office/drawing/2014/main" id="{AA67D730-EDEC-DCA1-370E-78D084081832}"/>
              </a:ext>
            </a:extLst>
          </p:cNvPr>
          <p:cNvSpPr>
            <a:spLocks noGrp="1"/>
          </p:cNvSpPr>
          <p:nvPr>
            <p:ph idx="1"/>
          </p:nvPr>
        </p:nvSpPr>
        <p:spPr>
          <a:xfrm>
            <a:off x="-1" y="1690689"/>
            <a:ext cx="12191999" cy="5167310"/>
          </a:xfrm>
          <a:solidFill>
            <a:schemeClr val="accent4">
              <a:lumMod val="20000"/>
              <a:lumOff val="80000"/>
            </a:schemeClr>
          </a:solidFill>
        </p:spPr>
        <p:txBody>
          <a:bodyPr>
            <a:normAutofit/>
          </a:bodyPr>
          <a:lstStyle/>
          <a:p>
            <a:pPr>
              <a:spcBef>
                <a:spcPts val="1200"/>
              </a:spcBef>
              <a:spcAft>
                <a:spcPts val="1200"/>
              </a:spcAft>
            </a:pPr>
            <a:r>
              <a:rPr lang="fr-FR" sz="4400" dirty="0">
                <a:solidFill>
                  <a:schemeClr val="accent1"/>
                </a:solidFill>
                <a:latin typeface="Arial Narrow" panose="020B0606020202030204" pitchFamily="34" charset="0"/>
              </a:rPr>
              <a:t>I- Problématique du Projet</a:t>
            </a:r>
          </a:p>
          <a:p>
            <a:pPr>
              <a:spcBef>
                <a:spcPts val="1200"/>
              </a:spcBef>
              <a:spcAft>
                <a:spcPts val="1200"/>
              </a:spcAft>
            </a:pPr>
            <a:r>
              <a:rPr lang="fr-FR" sz="4400" dirty="0">
                <a:solidFill>
                  <a:schemeClr val="accent1"/>
                </a:solidFill>
                <a:latin typeface="Arial Narrow" panose="020B0606020202030204" pitchFamily="34" charset="0"/>
              </a:rPr>
              <a:t>II- Etude de Faisabilité</a:t>
            </a:r>
          </a:p>
          <a:p>
            <a:pPr>
              <a:spcBef>
                <a:spcPts val="1200"/>
              </a:spcBef>
              <a:spcAft>
                <a:spcPts val="1200"/>
              </a:spcAft>
            </a:pPr>
            <a:r>
              <a:rPr lang="fr-FR" sz="4400" dirty="0">
                <a:solidFill>
                  <a:schemeClr val="accent1"/>
                </a:solidFill>
                <a:latin typeface="Arial Narrow" panose="020B0606020202030204" pitchFamily="34" charset="0"/>
              </a:rPr>
              <a:t>III- Classification Supervisée </a:t>
            </a:r>
          </a:p>
          <a:p>
            <a:pPr>
              <a:spcBef>
                <a:spcPts val="1200"/>
              </a:spcBef>
              <a:spcAft>
                <a:spcPts val="1200"/>
              </a:spcAft>
            </a:pPr>
            <a:r>
              <a:rPr lang="fr-FR" sz="4400" dirty="0">
                <a:solidFill>
                  <a:schemeClr val="accent1"/>
                </a:solidFill>
                <a:latin typeface="Arial Narrow" panose="020B0606020202030204" pitchFamily="34" charset="0"/>
              </a:rPr>
              <a:t>IV- Collecte des Données API</a:t>
            </a:r>
          </a:p>
          <a:p>
            <a:pPr>
              <a:spcBef>
                <a:spcPts val="1200"/>
              </a:spcBef>
              <a:spcAft>
                <a:spcPts val="1200"/>
              </a:spcAft>
            </a:pPr>
            <a:r>
              <a:rPr lang="fr-FR" sz="4400" dirty="0">
                <a:solidFill>
                  <a:schemeClr val="accent1"/>
                </a:solidFill>
                <a:latin typeface="Arial Narrow" panose="020B0606020202030204" pitchFamily="34" charset="0"/>
              </a:rPr>
              <a:t>V-Conclusion</a:t>
            </a:r>
          </a:p>
        </p:txBody>
      </p:sp>
    </p:spTree>
    <p:extLst>
      <p:ext uri="{BB962C8B-B14F-4D97-AF65-F5344CB8AC3E}">
        <p14:creationId xmlns:p14="http://schemas.microsoft.com/office/powerpoint/2010/main" val="4152685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D3B78C-E1DC-DAF5-EFFB-230D8D078674}"/>
              </a:ext>
            </a:extLst>
          </p:cNvPr>
          <p:cNvSpPr>
            <a:spLocks noGrp="1"/>
          </p:cNvSpPr>
          <p:nvPr>
            <p:ph type="title"/>
          </p:nvPr>
        </p:nvSpPr>
        <p:spPr>
          <a:xfrm>
            <a:off x="0" y="-137651"/>
            <a:ext cx="12192000" cy="2501106"/>
          </a:xfrm>
          <a:solidFill>
            <a:schemeClr val="accent4">
              <a:lumMod val="20000"/>
              <a:lumOff val="80000"/>
            </a:schemeClr>
          </a:solidFill>
        </p:spPr>
        <p:txBody>
          <a:bodyPr>
            <a:normAutofit fontScale="90000"/>
          </a:bodyPr>
          <a:lstStyle/>
          <a:p>
            <a:r>
              <a:rPr lang="fr-FR" dirty="0">
                <a:solidFill>
                  <a:schemeClr val="accent1"/>
                </a:solidFill>
                <a:latin typeface="Arial Narrow" panose="020B0606020202030204" pitchFamily="34" charset="0"/>
              </a:rPr>
              <a:t>Extraction des Features: Visual bag-of-words.</a:t>
            </a:r>
            <a:br>
              <a:rPr lang="fr-FR" sz="2800" b="1" dirty="0">
                <a:solidFill>
                  <a:schemeClr val="accent1"/>
                </a:solidFill>
                <a:latin typeface="Arial Narrow" panose="020B0606020202030204" pitchFamily="34" charset="0"/>
              </a:rPr>
            </a:br>
            <a:r>
              <a:rPr lang="fr-FR" sz="3600" dirty="0">
                <a:solidFill>
                  <a:schemeClr val="accent1"/>
                </a:solidFill>
                <a:latin typeface="Arial Narrow" panose="020B0606020202030204" pitchFamily="34" charset="0"/>
              </a:rPr>
              <a:t>Principe :</a:t>
            </a:r>
            <a:br>
              <a:rPr lang="fr-FR" sz="2200" dirty="0">
                <a:latin typeface="Arial Narrow" panose="020B0606020202030204" pitchFamily="34" charset="0"/>
              </a:rPr>
            </a:br>
            <a:r>
              <a:rPr lang="fr-FR" sz="2200" dirty="0">
                <a:latin typeface="Arial Narrow" panose="020B0606020202030204" pitchFamily="34" charset="0"/>
              </a:rPr>
              <a:t>    </a:t>
            </a:r>
            <a:r>
              <a:rPr lang="fr-FR" sz="1800" dirty="0">
                <a:solidFill>
                  <a:schemeClr val="accent1"/>
                </a:solidFill>
                <a:latin typeface="Arial Narrow" panose="020B0606020202030204" pitchFamily="34" charset="0"/>
              </a:rPr>
              <a:t>* Détection des key points</a:t>
            </a:r>
            <a:br>
              <a:rPr lang="fr-FR" sz="1800" dirty="0">
                <a:solidFill>
                  <a:schemeClr val="accent1"/>
                </a:solidFill>
                <a:latin typeface="Arial Narrow" panose="020B0606020202030204" pitchFamily="34" charset="0"/>
              </a:rPr>
            </a:br>
            <a:r>
              <a:rPr lang="fr-FR" sz="1800" dirty="0">
                <a:solidFill>
                  <a:schemeClr val="accent1"/>
                </a:solidFill>
                <a:latin typeface="Arial Narrow" panose="020B0606020202030204" pitchFamily="34" charset="0"/>
              </a:rPr>
              <a:t>     * Extraction des descripteurs</a:t>
            </a:r>
            <a:br>
              <a:rPr lang="fr-FR" sz="1800" dirty="0">
                <a:solidFill>
                  <a:schemeClr val="accent1"/>
                </a:solidFill>
                <a:latin typeface="Arial Narrow" panose="020B0606020202030204" pitchFamily="34" charset="0"/>
              </a:rPr>
            </a:br>
            <a:r>
              <a:rPr lang="fr-FR" sz="1800" dirty="0">
                <a:solidFill>
                  <a:schemeClr val="accent1"/>
                </a:solidFill>
                <a:latin typeface="Arial Narrow" panose="020B0606020202030204" pitchFamily="34" charset="0"/>
              </a:rPr>
              <a:t>     * Clustering des descripteurs = création des features</a:t>
            </a:r>
            <a:br>
              <a:rPr lang="fr-FR" sz="1800" dirty="0">
                <a:solidFill>
                  <a:schemeClr val="accent1"/>
                </a:solidFill>
                <a:latin typeface="Arial Narrow" panose="020B0606020202030204" pitchFamily="34" charset="0"/>
              </a:rPr>
            </a:br>
            <a:r>
              <a:rPr lang="fr-FR" sz="1800" dirty="0">
                <a:solidFill>
                  <a:schemeClr val="accent1"/>
                </a:solidFill>
                <a:latin typeface="Arial Narrow" panose="020B0606020202030204" pitchFamily="34" charset="0"/>
              </a:rPr>
              <a:t>     * Création des histogrammes = visual bag of  words</a:t>
            </a:r>
            <a:br>
              <a:rPr lang="fr-FR" sz="1800" b="1" dirty="0">
                <a:solidFill>
                  <a:schemeClr val="accent1"/>
                </a:solidFill>
                <a:latin typeface="Arial Narrow" panose="020B0606020202030204" pitchFamily="34" charset="0"/>
              </a:rPr>
            </a:br>
            <a:r>
              <a:rPr lang="fr-FR" sz="1800" b="1" dirty="0">
                <a:solidFill>
                  <a:schemeClr val="accent1"/>
                </a:solidFill>
                <a:latin typeface="Arial Narrow" panose="020B0606020202030204" pitchFamily="34" charset="0"/>
              </a:rPr>
              <a:t>    </a:t>
            </a:r>
            <a:r>
              <a:rPr lang="fr-FR" sz="2700" dirty="0">
                <a:solidFill>
                  <a:schemeClr val="accent1"/>
                </a:solidFill>
                <a:latin typeface="Arial Narrow" panose="020B0606020202030204" pitchFamily="34" charset="0"/>
              </a:rPr>
              <a:t> </a:t>
            </a:r>
            <a:r>
              <a:rPr lang="fr-FR" sz="1800" dirty="0">
                <a:solidFill>
                  <a:schemeClr val="accent1"/>
                </a:solidFill>
                <a:latin typeface="Arial Narrow" panose="020B0606020202030204" pitchFamily="34" charset="0"/>
              </a:rPr>
              <a:t>* Réduction de dimension: PCA &amp; TSNE</a:t>
            </a:r>
          </a:p>
        </p:txBody>
      </p:sp>
      <p:sp>
        <p:nvSpPr>
          <p:cNvPr id="4" name="Espace réservé du contenu 3">
            <a:extLst>
              <a:ext uri="{FF2B5EF4-FFF2-40B4-BE49-F238E27FC236}">
                <a16:creationId xmlns:a16="http://schemas.microsoft.com/office/drawing/2014/main" id="{D9D026B2-916F-139B-383D-8427EEB7A3D0}"/>
              </a:ext>
            </a:extLst>
          </p:cNvPr>
          <p:cNvSpPr>
            <a:spLocks noGrp="1"/>
          </p:cNvSpPr>
          <p:nvPr>
            <p:ph sz="half" idx="2"/>
          </p:nvPr>
        </p:nvSpPr>
        <p:spPr>
          <a:xfrm>
            <a:off x="0" y="2363455"/>
            <a:ext cx="6172200" cy="4494545"/>
          </a:xfrm>
          <a:solidFill>
            <a:schemeClr val="accent4">
              <a:lumMod val="20000"/>
              <a:lumOff val="80000"/>
            </a:schemeClr>
          </a:solidFill>
        </p:spPr>
        <p:txBody>
          <a:bodyPr>
            <a:normAutofit/>
          </a:bodyPr>
          <a:lstStyle/>
          <a:p>
            <a:r>
              <a:rPr lang="fr-FR" dirty="0">
                <a:solidFill>
                  <a:schemeClr val="accent1"/>
                </a:solidFill>
                <a:latin typeface="Arial Narrow" panose="020B0606020202030204" pitchFamily="34" charset="0"/>
              </a:rPr>
              <a:t>SIFT, </a:t>
            </a:r>
            <a:r>
              <a:rPr kumimoji="0" lang="fr-FR" altLang="fr-FR" b="0" i="0" u="none" strike="noStrike" cap="none" normalizeH="0" baseline="0" dirty="0">
                <a:ln>
                  <a:noFill/>
                </a:ln>
                <a:solidFill>
                  <a:schemeClr val="accent1"/>
                </a:solidFill>
                <a:effectLst/>
                <a:latin typeface="Arial Narrow" panose="020B0606020202030204" pitchFamily="34" charset="0"/>
              </a:rPr>
              <a:t>ARI : 0.00256 </a:t>
            </a:r>
            <a:endParaRPr lang="fr-FR" dirty="0">
              <a:solidFill>
                <a:schemeClr val="accent1"/>
              </a:solidFill>
              <a:latin typeface="Arial Narrow" panose="020B0606020202030204" pitchFamily="34" charset="0"/>
            </a:endParaRPr>
          </a:p>
          <a:p>
            <a:endParaRPr lang="fr-FR" sz="4000" dirty="0">
              <a:solidFill>
                <a:schemeClr val="accent1"/>
              </a:solidFill>
              <a:latin typeface="Arial Narrow" panose="020B0606020202030204" pitchFamily="34" charset="0"/>
            </a:endParaRPr>
          </a:p>
        </p:txBody>
      </p:sp>
      <p:sp>
        <p:nvSpPr>
          <p:cNvPr id="6" name="Espace réservé du contenu 5">
            <a:extLst>
              <a:ext uri="{FF2B5EF4-FFF2-40B4-BE49-F238E27FC236}">
                <a16:creationId xmlns:a16="http://schemas.microsoft.com/office/drawing/2014/main" id="{936D33A4-AA0A-E324-9FB9-DDBD8F27A21F}"/>
              </a:ext>
            </a:extLst>
          </p:cNvPr>
          <p:cNvSpPr>
            <a:spLocks noGrp="1"/>
          </p:cNvSpPr>
          <p:nvPr>
            <p:ph sz="quarter" idx="4"/>
          </p:nvPr>
        </p:nvSpPr>
        <p:spPr>
          <a:xfrm>
            <a:off x="6172200" y="2363455"/>
            <a:ext cx="6019800" cy="4760015"/>
          </a:xfrm>
          <a:solidFill>
            <a:schemeClr val="accent4">
              <a:lumMod val="20000"/>
              <a:lumOff val="80000"/>
            </a:schemeClr>
          </a:solidFill>
        </p:spPr>
        <p:txBody>
          <a:bodyPr>
            <a:normAutofit/>
          </a:bodyPr>
          <a:lstStyle/>
          <a:p>
            <a:r>
              <a:rPr lang="fr-FR" dirty="0">
                <a:solidFill>
                  <a:schemeClr val="accent1"/>
                </a:solidFill>
                <a:latin typeface="Arial Narrow" panose="020B0606020202030204" pitchFamily="34" charset="0"/>
              </a:rPr>
              <a:t>ORB, </a:t>
            </a:r>
            <a:r>
              <a:rPr kumimoji="0" lang="fr-FR" altLang="fr-FR" sz="2800" b="0" i="0" u="none" strike="noStrike" cap="none" normalizeH="0" baseline="0" dirty="0">
                <a:ln>
                  <a:noFill/>
                </a:ln>
                <a:solidFill>
                  <a:schemeClr val="accent1"/>
                </a:solidFill>
                <a:effectLst/>
                <a:latin typeface="Arial Narrow" panose="020B0606020202030204" pitchFamily="34" charset="0"/>
              </a:rPr>
              <a:t>ARI : 0.00067</a:t>
            </a:r>
            <a:endParaRPr lang="fr-FR" dirty="0">
              <a:solidFill>
                <a:schemeClr val="accent1"/>
              </a:solidFill>
              <a:latin typeface="Arial Narrow" panose="020B0606020202030204" pitchFamily="34" charset="0"/>
            </a:endParaRPr>
          </a:p>
          <a:p>
            <a:endParaRPr lang="fr-FR" sz="4000" dirty="0">
              <a:solidFill>
                <a:schemeClr val="accent1"/>
              </a:solidFill>
              <a:latin typeface="Arial Narrow" panose="020B0606020202030204" pitchFamily="34" charset="0"/>
            </a:endParaRPr>
          </a:p>
        </p:txBody>
      </p:sp>
      <p:pic>
        <p:nvPicPr>
          <p:cNvPr id="15" name="Image 14">
            <a:extLst>
              <a:ext uri="{FF2B5EF4-FFF2-40B4-BE49-F238E27FC236}">
                <a16:creationId xmlns:a16="http://schemas.microsoft.com/office/drawing/2014/main" id="{3D2824E7-C3E7-0974-9AA5-2C09EDA7E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2117"/>
            <a:ext cx="6008914" cy="3834880"/>
          </a:xfrm>
          <a:prstGeom prst="rect">
            <a:avLst/>
          </a:prstGeom>
        </p:spPr>
      </p:pic>
      <p:pic>
        <p:nvPicPr>
          <p:cNvPr id="16" name="Image 15">
            <a:extLst>
              <a:ext uri="{FF2B5EF4-FFF2-40B4-BE49-F238E27FC236}">
                <a16:creationId xmlns:a16="http://schemas.microsoft.com/office/drawing/2014/main" id="{842E18A8-D4AD-DCE6-C9A2-CF580644B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3041781"/>
            <a:ext cx="5819192" cy="3816219"/>
          </a:xfrm>
          <a:prstGeom prst="rect">
            <a:avLst/>
          </a:prstGeom>
        </p:spPr>
      </p:pic>
    </p:spTree>
    <p:extLst>
      <p:ext uri="{BB962C8B-B14F-4D97-AF65-F5344CB8AC3E}">
        <p14:creationId xmlns:p14="http://schemas.microsoft.com/office/powerpoint/2010/main" val="616999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ABA06-C759-10CB-84D5-D88E172DC96C}"/>
              </a:ext>
            </a:extLst>
          </p:cNvPr>
          <p:cNvSpPr>
            <a:spLocks noGrp="1"/>
          </p:cNvSpPr>
          <p:nvPr>
            <p:ph type="title"/>
          </p:nvPr>
        </p:nvSpPr>
        <p:spPr>
          <a:xfrm>
            <a:off x="0" y="-157316"/>
            <a:ext cx="12192000" cy="7236541"/>
          </a:xfrm>
          <a:solidFill>
            <a:schemeClr val="accent4">
              <a:lumMod val="20000"/>
              <a:lumOff val="80000"/>
            </a:schemeClr>
          </a:solidFill>
        </p:spPr>
        <p:txBody>
          <a:bodyPr>
            <a:normAutofit fontScale="90000"/>
          </a:bodyPr>
          <a:lstStyle/>
          <a:p>
            <a:pPr lvl="1"/>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r>
              <a:rPr lang="fr-FR" sz="4000" dirty="0">
                <a:solidFill>
                  <a:schemeClr val="accent1"/>
                </a:solidFill>
                <a:latin typeface="Arial Narrow" panose="020B0606020202030204" pitchFamily="34" charset="0"/>
              </a:rPr>
              <a:t>CNN-VGG16-Transfer Learning</a:t>
            </a:r>
            <a:br>
              <a:rPr lang="fr-FR" sz="4000" dirty="0">
                <a:solidFill>
                  <a:schemeClr val="accent1"/>
                </a:solidFill>
                <a:latin typeface="Arial Narrow" panose="020B0606020202030204" pitchFamily="34" charset="0"/>
              </a:rPr>
            </a:br>
            <a:br>
              <a:rPr lang="fr-FR" sz="1100" dirty="0">
                <a:solidFill>
                  <a:schemeClr val="accent1"/>
                </a:solidFill>
                <a:latin typeface="Arial Narrow" panose="020B0606020202030204" pitchFamily="34" charset="0"/>
              </a:rPr>
            </a:br>
            <a:r>
              <a:rPr lang="fr-FR" sz="2700" dirty="0">
                <a:solidFill>
                  <a:schemeClr val="accent1"/>
                </a:solidFill>
                <a:latin typeface="Arial Narrow" panose="020B0606020202030204" pitchFamily="34" charset="0"/>
              </a:rPr>
              <a:t>Modèle pré-entrainé à partir des images ImageNet</a:t>
            </a:r>
            <a:r>
              <a:rPr lang="fr-FR" sz="2400" dirty="0">
                <a:solidFill>
                  <a:schemeClr val="accent1"/>
                </a:solidFill>
                <a:latin typeface="Arial Narrow" panose="020B0606020202030204" pitchFamily="34" charset="0"/>
              </a:rPr>
              <a:t>,</a:t>
            </a:r>
            <a:br>
              <a:rPr lang="fr-FR" sz="2400" dirty="0">
                <a:solidFill>
                  <a:schemeClr val="accent1"/>
                </a:solidFill>
                <a:latin typeface="Arial Narrow" panose="020B0606020202030204" pitchFamily="34" charset="0"/>
              </a:rPr>
            </a:br>
            <a:r>
              <a:rPr lang="fr-FR" sz="2700" dirty="0">
                <a:solidFill>
                  <a:schemeClr val="accent1"/>
                </a:solidFill>
                <a:latin typeface="Arial Narrow" panose="020B0606020202030204" pitchFamily="34" charset="0"/>
              </a:rPr>
              <a:t>Principe:</a:t>
            </a:r>
            <a:br>
              <a:rPr lang="fr-FR" dirty="0">
                <a:solidFill>
                  <a:schemeClr val="accent1"/>
                </a:solidFill>
                <a:latin typeface="Arial Narrow" panose="020B0606020202030204" pitchFamily="34" charset="0"/>
              </a:rPr>
            </a:br>
            <a:r>
              <a:rPr lang="fr-FR" sz="1800" dirty="0">
                <a:latin typeface="Arial Narrow" panose="020B0606020202030204" pitchFamily="34" charset="0"/>
              </a:rPr>
              <a:t>      </a:t>
            </a:r>
            <a:r>
              <a:rPr lang="fr-FR" sz="2200" dirty="0">
                <a:solidFill>
                  <a:schemeClr val="accent1"/>
                </a:solidFill>
                <a:latin typeface="Arial Narrow" panose="020B0606020202030204" pitchFamily="34" charset="0"/>
              </a:rPr>
              <a:t>* </a:t>
            </a:r>
            <a:r>
              <a:rPr lang="fr-FR" dirty="0">
                <a:solidFill>
                  <a:schemeClr val="accent1"/>
                </a:solidFill>
                <a:latin typeface="Arial Narrow" panose="020B0606020202030204" pitchFamily="34" charset="0"/>
              </a:rPr>
              <a:t>Suppression des dernières couches, ajout d’une couche de pooling</a:t>
            </a:r>
            <a:r>
              <a:rPr lang="fr-FR" dirty="0">
                <a:solidFill>
                  <a:schemeClr val="accent1"/>
                </a:solidFill>
              </a:rPr>
              <a:t> (GlobalMaxPooling2D).</a:t>
            </a:r>
            <a:br>
              <a:rPr lang="fr-FR" sz="1800" dirty="0"/>
            </a:br>
            <a:r>
              <a:rPr lang="fr-FR" sz="1800" dirty="0"/>
              <a:t>     </a:t>
            </a:r>
            <a:r>
              <a:rPr lang="fr-FR" sz="2200" dirty="0">
                <a:solidFill>
                  <a:schemeClr val="accent1"/>
                </a:solidFill>
                <a:latin typeface="Arial Narrow" panose="020B0606020202030204" pitchFamily="34" charset="0"/>
              </a:rPr>
              <a:t>*</a:t>
            </a:r>
            <a:r>
              <a:rPr lang="fr-FR" sz="1800" dirty="0">
                <a:solidFill>
                  <a:schemeClr val="accent1"/>
                </a:solidFill>
                <a:latin typeface="Arial Narrow" panose="020B0606020202030204" pitchFamily="34" charset="0"/>
              </a:rPr>
              <a:t> Normalisation des images (RGB et redimensionnement 224x224).</a:t>
            </a:r>
            <a:br>
              <a:rPr lang="fr-FR" sz="1800" dirty="0"/>
            </a:br>
            <a:r>
              <a:rPr lang="fr-FR" sz="1800" dirty="0"/>
              <a:t>     </a:t>
            </a:r>
            <a:r>
              <a:rPr lang="fr-FR" sz="2200" dirty="0">
                <a:solidFill>
                  <a:schemeClr val="accent1"/>
                </a:solidFill>
                <a:latin typeface="Arial Narrow" panose="020B0606020202030204" pitchFamily="34" charset="0"/>
              </a:rPr>
              <a:t>*</a:t>
            </a:r>
            <a:r>
              <a:rPr lang="fr-FR" sz="2400" dirty="0">
                <a:latin typeface="Arial Narrow" panose="020B0606020202030204" pitchFamily="34" charset="0"/>
              </a:rPr>
              <a:t> </a:t>
            </a:r>
            <a:r>
              <a:rPr lang="fr-FR" dirty="0">
                <a:solidFill>
                  <a:schemeClr val="accent1"/>
                </a:solidFill>
                <a:latin typeface="Arial Narrow" panose="020B0606020202030204" pitchFamily="34" charset="0"/>
              </a:rPr>
              <a:t>Extraction des features.</a:t>
            </a:r>
            <a:br>
              <a:rPr lang="fr-FR" dirty="0">
                <a:solidFill>
                  <a:schemeClr val="accent1"/>
                </a:solidFill>
                <a:latin typeface="Arial Narrow" panose="020B0606020202030204" pitchFamily="34" charset="0"/>
              </a:rPr>
            </a:br>
            <a:r>
              <a:rPr kumimoji="0" lang="fr-FR" altLang="fr-FR" sz="1800" b="1" i="0" u="none" strike="noStrike" cap="none" normalizeH="0" baseline="0" dirty="0">
                <a:ln>
                  <a:noFill/>
                </a:ln>
                <a:solidFill>
                  <a:schemeClr val="accent1"/>
                </a:solidFill>
                <a:effectLst/>
                <a:latin typeface="Courier New" panose="02070309020205020404" pitchFamily="49" charset="0"/>
              </a:rPr>
              <a:t>ARI : 0.44602</a:t>
            </a: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rPr>
            </a:br>
            <a:br>
              <a:rPr lang="fr-FR" dirty="0">
                <a:solidFill>
                  <a:schemeClr val="accent1"/>
                </a:solidFill>
              </a:rPr>
            </a:br>
            <a:br>
              <a:rPr lang="fr-FR" dirty="0"/>
            </a:br>
            <a:br>
              <a:rPr lang="fr-FR" dirty="0"/>
            </a:br>
            <a:br>
              <a:rPr lang="fr-FR" dirty="0"/>
            </a:br>
            <a:br>
              <a:rPr lang="fr-FR" dirty="0"/>
            </a:br>
            <a:br>
              <a:rPr lang="fr-FR" dirty="0"/>
            </a:br>
            <a:br>
              <a:rPr lang="fr-FR" dirty="0"/>
            </a:br>
            <a:br>
              <a:rPr lang="fr-FR" dirty="0"/>
            </a:br>
            <a:endParaRPr lang="fr-FR" dirty="0"/>
          </a:p>
        </p:txBody>
      </p:sp>
      <p:pic>
        <p:nvPicPr>
          <p:cNvPr id="19" name="Image 18">
            <a:extLst>
              <a:ext uri="{FF2B5EF4-FFF2-40B4-BE49-F238E27FC236}">
                <a16:creationId xmlns:a16="http://schemas.microsoft.com/office/drawing/2014/main" id="{BA5D01BC-56FD-8E8D-14A1-C9BF93EAC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 y="2881223"/>
            <a:ext cx="6099125" cy="3963050"/>
          </a:xfrm>
          <a:prstGeom prst="rect">
            <a:avLst/>
          </a:prstGeom>
        </p:spPr>
      </p:pic>
      <p:pic>
        <p:nvPicPr>
          <p:cNvPr id="21" name="Image 20">
            <a:extLst>
              <a:ext uri="{FF2B5EF4-FFF2-40B4-BE49-F238E27FC236}">
                <a16:creationId xmlns:a16="http://schemas.microsoft.com/office/drawing/2014/main" id="{1E1732E7-6118-968E-F7B5-1DE68BD13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714" y="2881223"/>
            <a:ext cx="5548562" cy="3980312"/>
          </a:xfrm>
          <a:prstGeom prst="rect">
            <a:avLst/>
          </a:prstGeom>
        </p:spPr>
      </p:pic>
    </p:spTree>
    <p:extLst>
      <p:ext uri="{BB962C8B-B14F-4D97-AF65-F5344CB8AC3E}">
        <p14:creationId xmlns:p14="http://schemas.microsoft.com/office/powerpoint/2010/main" val="4149311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2C08A-F86E-4399-5873-B84D5DEF82EF}"/>
              </a:ext>
            </a:extLst>
          </p:cNvPr>
          <p:cNvSpPr>
            <a:spLocks noGrp="1"/>
          </p:cNvSpPr>
          <p:nvPr>
            <p:ph type="title"/>
          </p:nvPr>
        </p:nvSpPr>
        <p:spPr>
          <a:xfrm>
            <a:off x="0" y="-344127"/>
            <a:ext cx="12192000" cy="6858000"/>
          </a:xfrm>
          <a:solidFill>
            <a:schemeClr val="accent4">
              <a:lumMod val="20000"/>
              <a:lumOff val="80000"/>
            </a:schemeClr>
          </a:solidFill>
        </p:spPr>
        <p:txBody>
          <a:bodyPr/>
          <a:lstStyle/>
          <a:p>
            <a:r>
              <a:rPr lang="fr-FR" dirty="0">
                <a:solidFill>
                  <a:schemeClr val="accent1"/>
                </a:solidFill>
                <a:latin typeface="Arial Narrow" panose="020B0606020202030204" pitchFamily="34" charset="0"/>
              </a:rPr>
              <a:t>Résumé des Approches Visuelles.</a:t>
            </a: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endParaRPr lang="fr-FR" dirty="0">
              <a:solidFill>
                <a:schemeClr val="accent1"/>
              </a:solidFill>
              <a:latin typeface="Arial Narrow" panose="020B0606020202030204" pitchFamily="34" charset="0"/>
            </a:endParaRPr>
          </a:p>
        </p:txBody>
      </p:sp>
      <p:pic>
        <p:nvPicPr>
          <p:cNvPr id="4" name="Image 3">
            <a:extLst>
              <a:ext uri="{FF2B5EF4-FFF2-40B4-BE49-F238E27FC236}">
                <a16:creationId xmlns:a16="http://schemas.microsoft.com/office/drawing/2014/main" id="{E6CFF724-C02B-0E15-55A5-2BE2E2763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839" y="1002890"/>
            <a:ext cx="9290322" cy="5201265"/>
          </a:xfrm>
          <a:prstGeom prst="rect">
            <a:avLst/>
          </a:prstGeom>
        </p:spPr>
      </p:pic>
    </p:spTree>
    <p:extLst>
      <p:ext uri="{BB962C8B-B14F-4D97-AF65-F5344CB8AC3E}">
        <p14:creationId xmlns:p14="http://schemas.microsoft.com/office/powerpoint/2010/main" val="3817756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F48DCF-1A31-12D8-6083-D64454AC9C8B}"/>
              </a:ext>
            </a:extLst>
          </p:cNvPr>
          <p:cNvSpPr>
            <a:spLocks noGrp="1"/>
          </p:cNvSpPr>
          <p:nvPr>
            <p:ph type="title"/>
          </p:nvPr>
        </p:nvSpPr>
        <p:spPr>
          <a:xfrm>
            <a:off x="0" y="-285133"/>
            <a:ext cx="12192000" cy="7143134"/>
          </a:xfrm>
          <a:solidFill>
            <a:schemeClr val="accent4">
              <a:lumMod val="20000"/>
              <a:lumOff val="80000"/>
            </a:schemeClr>
          </a:solidFill>
        </p:spPr>
        <p:txBody>
          <a:bodyPr>
            <a:normAutofit/>
          </a:bodyPr>
          <a:lstStyle/>
          <a:p>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r>
              <a:rPr lang="fr-FR" sz="2400" b="0" i="0" dirty="0">
                <a:solidFill>
                  <a:schemeClr val="accent1"/>
                </a:solidFill>
                <a:effectLst/>
                <a:latin typeface="Arial Narrow" panose="020B0606020202030204" pitchFamily="34" charset="0"/>
              </a:rPr>
              <a:t> </a:t>
            </a: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br>
              <a:rPr lang="fr-FR" sz="2400" b="0" i="0" dirty="0">
                <a:solidFill>
                  <a:schemeClr val="accent1"/>
                </a:solidFill>
                <a:effectLst/>
                <a:latin typeface="Arial Narrow" panose="020B0606020202030204" pitchFamily="34" charset="0"/>
              </a:rPr>
            </a:br>
            <a:r>
              <a:rPr lang="fr-FR" sz="4400" b="0" i="0" dirty="0">
                <a:solidFill>
                  <a:schemeClr val="accent1"/>
                </a:solidFill>
                <a:effectLst/>
                <a:latin typeface="Arial Narrow" panose="020B0606020202030204" pitchFamily="34" charset="0"/>
              </a:rPr>
              <a:t> </a:t>
            </a:r>
            <a:endParaRPr lang="fr-FR" dirty="0">
              <a:latin typeface="Arial Narrow" panose="020B0606020202030204" pitchFamily="34" charset="0"/>
            </a:endParaRPr>
          </a:p>
        </p:txBody>
      </p:sp>
      <p:sp>
        <p:nvSpPr>
          <p:cNvPr id="3" name="Rectangle 2">
            <a:extLst>
              <a:ext uri="{FF2B5EF4-FFF2-40B4-BE49-F238E27FC236}">
                <a16:creationId xmlns:a16="http://schemas.microsoft.com/office/drawing/2014/main" id="{5DEAD1F7-CE87-8F1E-A2E7-27AD441462A2}"/>
              </a:ext>
            </a:extLst>
          </p:cNvPr>
          <p:cNvSpPr/>
          <p:nvPr/>
        </p:nvSpPr>
        <p:spPr>
          <a:xfrm>
            <a:off x="94901" y="729743"/>
            <a:ext cx="5568480" cy="32436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000" dirty="0">
                <a:solidFill>
                  <a:schemeClr val="accent1"/>
                </a:solidFill>
                <a:latin typeface="Arial Narrow" panose="020B0606020202030204" pitchFamily="34" charset="0"/>
              </a:rPr>
              <a:t>A</a:t>
            </a:r>
            <a:r>
              <a:rPr lang="fr-FR" sz="2000" b="0" i="0" dirty="0">
                <a:solidFill>
                  <a:schemeClr val="accent1"/>
                </a:solidFill>
                <a:effectLst/>
                <a:latin typeface="Arial Narrow" panose="020B0606020202030204" pitchFamily="34" charset="0"/>
              </a:rPr>
              <a:t>pproche simple, </a:t>
            </a:r>
            <a:r>
              <a:rPr lang="fr-FR" sz="1600" dirty="0">
                <a:solidFill>
                  <a:schemeClr val="accent1"/>
                </a:solidFill>
                <a:latin typeface="Arial Narrow" panose="020B0606020202030204" pitchFamily="34" charset="0"/>
              </a:rPr>
              <a:t>Validation Accuracy:0.8099, Test Accuracy: 0.9352</a:t>
            </a:r>
            <a:endParaRPr lang="fr-FR" sz="1600" dirty="0"/>
          </a:p>
        </p:txBody>
      </p:sp>
      <p:sp>
        <p:nvSpPr>
          <p:cNvPr id="4" name="Rectangle 3">
            <a:extLst>
              <a:ext uri="{FF2B5EF4-FFF2-40B4-BE49-F238E27FC236}">
                <a16:creationId xmlns:a16="http://schemas.microsoft.com/office/drawing/2014/main" id="{0E221582-2F89-9268-0A90-9F43CF3182DB}"/>
              </a:ext>
            </a:extLst>
          </p:cNvPr>
          <p:cNvSpPr/>
          <p:nvPr/>
        </p:nvSpPr>
        <p:spPr>
          <a:xfrm>
            <a:off x="7221" y="3932898"/>
            <a:ext cx="5494476" cy="32436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000" dirty="0">
                <a:solidFill>
                  <a:schemeClr val="accent1"/>
                </a:solidFill>
                <a:latin typeface="Arial Narrow" panose="020B0606020202030204" pitchFamily="34" charset="0"/>
              </a:rPr>
              <a:t>Data generator, </a:t>
            </a:r>
            <a:r>
              <a:rPr lang="fr-FR" sz="1600" dirty="0">
                <a:solidFill>
                  <a:schemeClr val="accent1"/>
                </a:solidFill>
                <a:latin typeface="Arial Narrow" panose="020B0606020202030204" pitchFamily="34" charset="0"/>
              </a:rPr>
              <a:t>Validation Accuracy:0.8168, Test Accuracy: 0.9210</a:t>
            </a:r>
            <a:endParaRPr lang="fr-FR" sz="1600" dirty="0"/>
          </a:p>
        </p:txBody>
      </p:sp>
      <p:sp>
        <p:nvSpPr>
          <p:cNvPr id="5" name="Rectangle 4">
            <a:extLst>
              <a:ext uri="{FF2B5EF4-FFF2-40B4-BE49-F238E27FC236}">
                <a16:creationId xmlns:a16="http://schemas.microsoft.com/office/drawing/2014/main" id="{9733E6E8-9622-1B9F-2FE5-E3634F033318}"/>
              </a:ext>
            </a:extLst>
          </p:cNvPr>
          <p:cNvSpPr/>
          <p:nvPr/>
        </p:nvSpPr>
        <p:spPr>
          <a:xfrm>
            <a:off x="6096000" y="806251"/>
            <a:ext cx="6084410" cy="26546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000" dirty="0">
                <a:solidFill>
                  <a:schemeClr val="accent1"/>
                </a:solidFill>
                <a:latin typeface="Arial Narrow" panose="020B0606020202030204" pitchFamily="34" charset="0"/>
              </a:rPr>
              <a:t>A</a:t>
            </a:r>
            <a:r>
              <a:rPr lang="fr-FR" sz="2000" b="0" i="0" dirty="0">
                <a:solidFill>
                  <a:schemeClr val="accent1"/>
                </a:solidFill>
                <a:effectLst/>
                <a:latin typeface="Arial Narrow" panose="020B0606020202030204" pitchFamily="34" charset="0"/>
              </a:rPr>
              <a:t>pproche récente, </a:t>
            </a:r>
            <a:r>
              <a:rPr lang="fr-FR" sz="1600" dirty="0">
                <a:solidFill>
                  <a:schemeClr val="accent1"/>
                </a:solidFill>
                <a:latin typeface="Arial Narrow" panose="020B0606020202030204" pitchFamily="34" charset="0"/>
              </a:rPr>
              <a:t>Validation Accuracy:0.8206, Test Accuracy: 0.9410</a:t>
            </a:r>
            <a:endParaRPr lang="fr-FR" sz="1600" dirty="0"/>
          </a:p>
        </p:txBody>
      </p:sp>
      <p:sp>
        <p:nvSpPr>
          <p:cNvPr id="6" name="Rectangle 5">
            <a:extLst>
              <a:ext uri="{FF2B5EF4-FFF2-40B4-BE49-F238E27FC236}">
                <a16:creationId xmlns:a16="http://schemas.microsoft.com/office/drawing/2014/main" id="{E6EF7BE2-EAE4-BD30-5B7D-9D6536C4CEDC}"/>
              </a:ext>
            </a:extLst>
          </p:cNvPr>
          <p:cNvSpPr/>
          <p:nvPr/>
        </p:nvSpPr>
        <p:spPr>
          <a:xfrm>
            <a:off x="5881448" y="3883738"/>
            <a:ext cx="6300720" cy="35414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000" dirty="0">
                <a:solidFill>
                  <a:schemeClr val="accent1"/>
                </a:solidFill>
                <a:latin typeface="Arial Narrow" panose="020B0606020202030204" pitchFamily="34" charset="0"/>
              </a:rPr>
              <a:t>Approche DataSet</a:t>
            </a:r>
            <a:r>
              <a:rPr lang="fr-FR" sz="2000" b="1" dirty="0">
                <a:solidFill>
                  <a:schemeClr val="accent1"/>
                </a:solidFill>
                <a:latin typeface="Arial Narrow" panose="020B0606020202030204" pitchFamily="34" charset="0"/>
              </a:rPr>
              <a:t>,</a:t>
            </a:r>
            <a:r>
              <a:rPr lang="fr-FR" sz="2800" dirty="0">
                <a:solidFill>
                  <a:schemeClr val="accent1"/>
                </a:solidFill>
                <a:latin typeface="Arial Narrow" panose="020B0606020202030204" pitchFamily="34" charset="0"/>
              </a:rPr>
              <a:t> </a:t>
            </a:r>
            <a:r>
              <a:rPr lang="fr-FR" sz="1600" dirty="0">
                <a:solidFill>
                  <a:schemeClr val="accent1"/>
                </a:solidFill>
                <a:latin typeface="Arial Narrow" panose="020B0606020202030204" pitchFamily="34" charset="0"/>
              </a:rPr>
              <a:t>Validation Accuracy:0.8435, Test Accuracy: 0.8819 </a:t>
            </a:r>
            <a:endParaRPr lang="fr-FR" sz="1600" dirty="0"/>
          </a:p>
        </p:txBody>
      </p:sp>
      <p:pic>
        <p:nvPicPr>
          <p:cNvPr id="8" name="Image 7">
            <a:extLst>
              <a:ext uri="{FF2B5EF4-FFF2-40B4-BE49-F238E27FC236}">
                <a16:creationId xmlns:a16="http://schemas.microsoft.com/office/drawing/2014/main" id="{1CA47DC1-E3CA-B4F8-F685-5B5B106C9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8" y="1170039"/>
            <a:ext cx="5494477" cy="2748482"/>
          </a:xfrm>
          <a:prstGeom prst="rect">
            <a:avLst/>
          </a:prstGeom>
        </p:spPr>
      </p:pic>
      <p:pic>
        <p:nvPicPr>
          <p:cNvPr id="10" name="Image 9">
            <a:extLst>
              <a:ext uri="{FF2B5EF4-FFF2-40B4-BE49-F238E27FC236}">
                <a16:creationId xmlns:a16="http://schemas.microsoft.com/office/drawing/2014/main" id="{110E9D32-97BC-2595-39EC-8109FAC4B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 y="4289478"/>
            <a:ext cx="5494476" cy="2562724"/>
          </a:xfrm>
          <a:prstGeom prst="rect">
            <a:avLst/>
          </a:prstGeom>
        </p:spPr>
      </p:pic>
      <p:pic>
        <p:nvPicPr>
          <p:cNvPr id="12" name="Image 11">
            <a:extLst>
              <a:ext uri="{FF2B5EF4-FFF2-40B4-BE49-F238E27FC236}">
                <a16:creationId xmlns:a16="http://schemas.microsoft.com/office/drawing/2014/main" id="{67788F11-E6BA-2121-8E4F-1857EEE2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9858" y="1160207"/>
            <a:ext cx="6310553" cy="2770230"/>
          </a:xfrm>
          <a:prstGeom prst="rect">
            <a:avLst/>
          </a:prstGeom>
        </p:spPr>
      </p:pic>
      <p:pic>
        <p:nvPicPr>
          <p:cNvPr id="14" name="Image 13">
            <a:extLst>
              <a:ext uri="{FF2B5EF4-FFF2-40B4-BE49-F238E27FC236}">
                <a16:creationId xmlns:a16="http://schemas.microsoft.com/office/drawing/2014/main" id="{ACDF0369-564F-8DE7-C80B-E3C8B2138A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1447" y="4284117"/>
            <a:ext cx="6310553" cy="2562723"/>
          </a:xfrm>
          <a:prstGeom prst="rect">
            <a:avLst/>
          </a:prstGeom>
        </p:spPr>
      </p:pic>
      <p:sp>
        <p:nvSpPr>
          <p:cNvPr id="15" name="Rectangle 14">
            <a:extLst>
              <a:ext uri="{FF2B5EF4-FFF2-40B4-BE49-F238E27FC236}">
                <a16:creationId xmlns:a16="http://schemas.microsoft.com/office/drawing/2014/main" id="{05C766FD-2618-3270-3BE5-A7293F09E682}"/>
              </a:ext>
            </a:extLst>
          </p:cNvPr>
          <p:cNvSpPr/>
          <p:nvPr/>
        </p:nvSpPr>
        <p:spPr>
          <a:xfrm>
            <a:off x="7221" y="-285133"/>
            <a:ext cx="12173189" cy="73770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solidFill>
                  <a:schemeClr val="accent1"/>
                </a:solidFill>
                <a:latin typeface="Arial Narrow" panose="020B0606020202030204" pitchFamily="34" charset="0"/>
              </a:rPr>
              <a:t>III-Classification Supervisée</a:t>
            </a:r>
            <a:endParaRPr lang="fr-FR" sz="4400" dirty="0"/>
          </a:p>
        </p:txBody>
      </p:sp>
    </p:spTree>
    <p:extLst>
      <p:ext uri="{BB962C8B-B14F-4D97-AF65-F5344CB8AC3E}">
        <p14:creationId xmlns:p14="http://schemas.microsoft.com/office/powerpoint/2010/main" val="58705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B0C9DA-9DC9-3E0A-863C-D6CF93CF9608}"/>
              </a:ext>
            </a:extLst>
          </p:cNvPr>
          <p:cNvSpPr>
            <a:spLocks noGrp="1"/>
          </p:cNvSpPr>
          <p:nvPr>
            <p:ph type="title"/>
          </p:nvPr>
        </p:nvSpPr>
        <p:spPr>
          <a:xfrm>
            <a:off x="0" y="-353960"/>
            <a:ext cx="12192000" cy="6858000"/>
          </a:xfrm>
          <a:solidFill>
            <a:schemeClr val="accent4">
              <a:lumMod val="20000"/>
              <a:lumOff val="80000"/>
            </a:schemeClr>
          </a:solidFill>
        </p:spPr>
        <p:txBody>
          <a:bodyPr/>
          <a:lstStyle/>
          <a:p>
            <a:r>
              <a:rPr lang="fr-FR" b="1" dirty="0">
                <a:solidFill>
                  <a:schemeClr val="accent1"/>
                </a:solidFill>
                <a:latin typeface="Arial Narrow" panose="020B0606020202030204" pitchFamily="34" charset="0"/>
              </a:rPr>
              <a:t>IV-Collecte des Données API</a:t>
            </a: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endParaRPr lang="fr-FR" b="1" dirty="0">
              <a:solidFill>
                <a:schemeClr val="accent1"/>
              </a:solidFill>
              <a:latin typeface="Arial Narrow" panose="020B0606020202030204" pitchFamily="34" charset="0"/>
            </a:endParaRPr>
          </a:p>
        </p:txBody>
      </p:sp>
      <p:sp>
        <p:nvSpPr>
          <p:cNvPr id="3" name="Rectangle 2">
            <a:extLst>
              <a:ext uri="{FF2B5EF4-FFF2-40B4-BE49-F238E27FC236}">
                <a16:creationId xmlns:a16="http://schemas.microsoft.com/office/drawing/2014/main" id="{C5F21847-B86B-2921-EC88-6F8C6C06F7F3}"/>
              </a:ext>
            </a:extLst>
          </p:cNvPr>
          <p:cNvSpPr/>
          <p:nvPr/>
        </p:nvSpPr>
        <p:spPr>
          <a:xfrm>
            <a:off x="143346" y="953736"/>
            <a:ext cx="1823103" cy="521110"/>
          </a:xfrm>
          <a:prstGeom prst="rect">
            <a:avLst/>
          </a:prstGeom>
          <a:solidFill>
            <a:schemeClr val="accent6">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accent1"/>
                </a:solidFill>
                <a:latin typeface="Arial Narrow" panose="020B0606020202030204" pitchFamily="34" charset="0"/>
              </a:rPr>
              <a:t>Importation le lien URL</a:t>
            </a:r>
          </a:p>
        </p:txBody>
      </p:sp>
      <p:sp>
        <p:nvSpPr>
          <p:cNvPr id="4" name="Rectangle 3">
            <a:extLst>
              <a:ext uri="{FF2B5EF4-FFF2-40B4-BE49-F238E27FC236}">
                <a16:creationId xmlns:a16="http://schemas.microsoft.com/office/drawing/2014/main" id="{EA58C0FF-ABC9-CCCF-C7CD-1C11D90C9D76}"/>
              </a:ext>
            </a:extLst>
          </p:cNvPr>
          <p:cNvSpPr/>
          <p:nvPr/>
        </p:nvSpPr>
        <p:spPr>
          <a:xfrm>
            <a:off x="2379406" y="962536"/>
            <a:ext cx="1885578" cy="521110"/>
          </a:xfrm>
          <a:prstGeom prst="rect">
            <a:avLst/>
          </a:prstGeom>
          <a:solidFill>
            <a:schemeClr val="accent6">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accent1"/>
                </a:solidFill>
                <a:latin typeface="Arial Narrow" panose="020B0606020202030204" pitchFamily="34" charset="0"/>
              </a:rPr>
              <a:t>Extraction des données</a:t>
            </a:r>
          </a:p>
        </p:txBody>
      </p:sp>
      <p:sp>
        <p:nvSpPr>
          <p:cNvPr id="5" name="Rectangle 4">
            <a:extLst>
              <a:ext uri="{FF2B5EF4-FFF2-40B4-BE49-F238E27FC236}">
                <a16:creationId xmlns:a16="http://schemas.microsoft.com/office/drawing/2014/main" id="{3DF3636D-6606-EAE1-CEA8-3ED313D2E968}"/>
              </a:ext>
            </a:extLst>
          </p:cNvPr>
          <p:cNvSpPr/>
          <p:nvPr/>
        </p:nvSpPr>
        <p:spPr>
          <a:xfrm>
            <a:off x="4750603" y="907001"/>
            <a:ext cx="2194156" cy="632950"/>
          </a:xfrm>
          <a:prstGeom prst="rect">
            <a:avLst/>
          </a:prstGeom>
          <a:solidFill>
            <a:schemeClr val="accent6">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accent1"/>
                </a:solidFill>
                <a:latin typeface="Arial Narrow" panose="020B0606020202030204" pitchFamily="34" charset="0"/>
              </a:rPr>
              <a:t>Ecriture des données dans un fichier CSV</a:t>
            </a:r>
          </a:p>
        </p:txBody>
      </p:sp>
      <p:sp>
        <p:nvSpPr>
          <p:cNvPr id="6" name="Rectangle 5">
            <a:extLst>
              <a:ext uri="{FF2B5EF4-FFF2-40B4-BE49-F238E27FC236}">
                <a16:creationId xmlns:a16="http://schemas.microsoft.com/office/drawing/2014/main" id="{7687DDBF-1F77-B965-541A-EBB129CBF775}"/>
              </a:ext>
            </a:extLst>
          </p:cNvPr>
          <p:cNvSpPr/>
          <p:nvPr/>
        </p:nvSpPr>
        <p:spPr>
          <a:xfrm>
            <a:off x="7375823" y="932869"/>
            <a:ext cx="2194156" cy="571465"/>
          </a:xfrm>
          <a:prstGeom prst="rect">
            <a:avLst/>
          </a:prstGeom>
          <a:solidFill>
            <a:schemeClr val="accent6">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1"/>
                </a:solidFill>
                <a:latin typeface="Arial Narrow" panose="020B0606020202030204" pitchFamily="34" charset="0"/>
              </a:rPr>
              <a:t>Création et enregistrement du fichier</a:t>
            </a:r>
          </a:p>
        </p:txBody>
      </p:sp>
      <p:sp>
        <p:nvSpPr>
          <p:cNvPr id="7" name="Rectangle 6">
            <a:extLst>
              <a:ext uri="{FF2B5EF4-FFF2-40B4-BE49-F238E27FC236}">
                <a16:creationId xmlns:a16="http://schemas.microsoft.com/office/drawing/2014/main" id="{E1ABB77B-F972-E061-1220-EC3969E57BA7}"/>
              </a:ext>
            </a:extLst>
          </p:cNvPr>
          <p:cNvSpPr/>
          <p:nvPr/>
        </p:nvSpPr>
        <p:spPr>
          <a:xfrm>
            <a:off x="10040381" y="995081"/>
            <a:ext cx="1972448" cy="460098"/>
          </a:xfrm>
          <a:prstGeom prst="rect">
            <a:avLst/>
          </a:prstGeom>
          <a:solidFill>
            <a:schemeClr val="accent6">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accent1"/>
                </a:solidFill>
                <a:latin typeface="Arial Narrow" panose="020B0606020202030204" pitchFamily="34" charset="0"/>
              </a:rPr>
              <a:t>Vérification des données</a:t>
            </a:r>
          </a:p>
        </p:txBody>
      </p:sp>
      <p:graphicFrame>
        <p:nvGraphicFramePr>
          <p:cNvPr id="8" name="Tableau 7">
            <a:extLst>
              <a:ext uri="{FF2B5EF4-FFF2-40B4-BE49-F238E27FC236}">
                <a16:creationId xmlns:a16="http://schemas.microsoft.com/office/drawing/2014/main" id="{AC571436-7E2A-C0A9-7433-173484A2E872}"/>
              </a:ext>
            </a:extLst>
          </p:cNvPr>
          <p:cNvGraphicFramePr>
            <a:graphicFrameLocks noGrp="1"/>
          </p:cNvGraphicFramePr>
          <p:nvPr>
            <p:extLst>
              <p:ext uri="{D42A27DB-BD31-4B8C-83A1-F6EECF244321}">
                <p14:modId xmlns:p14="http://schemas.microsoft.com/office/powerpoint/2010/main" val="2916375938"/>
              </p:ext>
            </p:extLst>
          </p:nvPr>
        </p:nvGraphicFramePr>
        <p:xfrm>
          <a:off x="574914" y="1969284"/>
          <a:ext cx="11066480" cy="4059984"/>
        </p:xfrm>
        <a:graphic>
          <a:graphicData uri="http://schemas.openxmlformats.org/drawingml/2006/table">
            <a:tbl>
              <a:tblPr/>
              <a:tblGrid>
                <a:gridCol w="562173">
                  <a:extLst>
                    <a:ext uri="{9D8B030D-6E8A-4147-A177-3AD203B41FA5}">
                      <a16:colId xmlns:a16="http://schemas.microsoft.com/office/drawing/2014/main" val="1218467132"/>
                    </a:ext>
                  </a:extLst>
                </a:gridCol>
                <a:gridCol w="2321566">
                  <a:extLst>
                    <a:ext uri="{9D8B030D-6E8A-4147-A177-3AD203B41FA5}">
                      <a16:colId xmlns:a16="http://schemas.microsoft.com/office/drawing/2014/main" val="2123478266"/>
                    </a:ext>
                  </a:extLst>
                </a:gridCol>
                <a:gridCol w="2030069">
                  <a:extLst>
                    <a:ext uri="{9D8B030D-6E8A-4147-A177-3AD203B41FA5}">
                      <a16:colId xmlns:a16="http://schemas.microsoft.com/office/drawing/2014/main" val="1039321317"/>
                    </a:ext>
                  </a:extLst>
                </a:gridCol>
                <a:gridCol w="1061883">
                  <a:extLst>
                    <a:ext uri="{9D8B030D-6E8A-4147-A177-3AD203B41FA5}">
                      <a16:colId xmlns:a16="http://schemas.microsoft.com/office/drawing/2014/main" val="3142987356"/>
                    </a:ext>
                  </a:extLst>
                </a:gridCol>
                <a:gridCol w="3216878">
                  <a:extLst>
                    <a:ext uri="{9D8B030D-6E8A-4147-A177-3AD203B41FA5}">
                      <a16:colId xmlns:a16="http://schemas.microsoft.com/office/drawing/2014/main" val="520486502"/>
                    </a:ext>
                  </a:extLst>
                </a:gridCol>
                <a:gridCol w="1873911">
                  <a:extLst>
                    <a:ext uri="{9D8B030D-6E8A-4147-A177-3AD203B41FA5}">
                      <a16:colId xmlns:a16="http://schemas.microsoft.com/office/drawing/2014/main" val="3319500869"/>
                    </a:ext>
                  </a:extLst>
                </a:gridCol>
              </a:tblGrid>
              <a:tr h="295412">
                <a:tc>
                  <a:txBody>
                    <a:bodyPr/>
                    <a:lstStyle/>
                    <a:p>
                      <a:pPr algn="r" fontAlgn="ctr"/>
                      <a:br>
                        <a:rPr lang="fr-FR" sz="1000" b="1" dirty="0">
                          <a:solidFill>
                            <a:schemeClr val="accent1"/>
                          </a:solidFill>
                          <a:effectLst/>
                          <a:latin typeface="Arial Narrow" panose="020B0606020202030204" pitchFamily="34" charset="0"/>
                        </a:rPr>
                      </a:br>
                      <a:endParaRPr lang="fr-FR" sz="1000" b="1" dirty="0">
                        <a:solidFill>
                          <a:schemeClr val="accent1"/>
                        </a:solidFill>
                        <a:effectLst/>
                        <a:latin typeface="Arial Narrow" panose="020B0606020202030204" pitchFamily="34" charset="0"/>
                      </a:endParaRP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br>
                        <a:rPr lang="fr-FR" sz="1000" b="1" dirty="0">
                          <a:solidFill>
                            <a:schemeClr val="accent1"/>
                          </a:solidFill>
                          <a:effectLst/>
                          <a:latin typeface="Arial Narrow" panose="020B0606020202030204" pitchFamily="34" charset="0"/>
                        </a:rPr>
                      </a:br>
                      <a:r>
                        <a:rPr lang="fr-FR" sz="1000" b="1" dirty="0" err="1">
                          <a:solidFill>
                            <a:schemeClr val="accent1"/>
                          </a:solidFill>
                          <a:effectLst/>
                          <a:latin typeface="Arial Narrow" panose="020B0606020202030204" pitchFamily="34" charset="0"/>
                        </a:rPr>
                        <a:t>foodId</a:t>
                      </a:r>
                      <a:endParaRPr lang="fr-FR" sz="1000" b="1" dirty="0">
                        <a:solidFill>
                          <a:schemeClr val="accent1"/>
                        </a:solidFill>
                        <a:effectLst/>
                        <a:latin typeface="Arial Narrow" panose="020B0606020202030204" pitchFamily="34" charset="0"/>
                      </a:endParaRP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label</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category</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foodContentsLabel</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dirty="0">
                          <a:solidFill>
                            <a:schemeClr val="accent1"/>
                          </a:solidFill>
                          <a:effectLst/>
                          <a:latin typeface="Arial Narrow" panose="020B0606020202030204" pitchFamily="34" charset="0"/>
                        </a:rPr>
                        <a:t>image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33335053"/>
                  </a:ext>
                </a:extLst>
              </a:tr>
              <a:tr h="419830">
                <a:tc>
                  <a:txBody>
                    <a:bodyPr/>
                    <a:lstStyle/>
                    <a:p>
                      <a:pPr algn="r" fontAlgn="ctr"/>
                      <a:r>
                        <a:rPr lang="fr-FR" sz="1000" b="1" dirty="0">
                          <a:solidFill>
                            <a:schemeClr val="accent1"/>
                          </a:solidFill>
                          <a:effectLst/>
                          <a:latin typeface="Arial Narrow" panose="020B0606020202030204" pitchFamily="34" charset="0"/>
                        </a:rPr>
                        <a:t>0</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dirty="0">
                          <a:solidFill>
                            <a:schemeClr val="accent1"/>
                          </a:solidFill>
                          <a:effectLst/>
                          <a:latin typeface="Arial Narrow" panose="020B0606020202030204" pitchFamily="34" charset="0"/>
                        </a:rPr>
                        <a:t>food_a656mk2a5dmqb2adiamu6beihduu</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Generic foods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NaN</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https://www.edamam.com/food-img/a71/a718cf3c52...</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572972667"/>
                  </a:ext>
                </a:extLst>
              </a:tr>
              <a:tr h="419830">
                <a:tc>
                  <a:txBody>
                    <a:bodyPr/>
                    <a:lstStyle/>
                    <a:p>
                      <a:pPr algn="r" fontAlgn="ctr"/>
                      <a:r>
                        <a:rPr lang="fr-FR" sz="1000" b="1">
                          <a:solidFill>
                            <a:schemeClr val="accent1"/>
                          </a:solidFill>
                          <a:effectLst/>
                          <a:latin typeface="Arial Narrow" panose="020B0606020202030204" pitchFamily="34" charset="0"/>
                        </a:rPr>
                        <a:t>1</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food_b753ithamdb8psbt0w2k9aquo06c</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Vinaigrette, Champagne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Packaged foods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dirty="0">
                          <a:solidFill>
                            <a:schemeClr val="accent1"/>
                          </a:solidFill>
                          <a:effectLst/>
                          <a:latin typeface="Arial Narrow" panose="020B0606020202030204" pitchFamily="34" charset="0"/>
                        </a:rPr>
                        <a:t>OLIVE OIL; BALSAMIC VINEGAR; CHAMPAGNE VINEGAR...</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dirty="0">
                          <a:solidFill>
                            <a:schemeClr val="accent1"/>
                          </a:solidFill>
                          <a:effectLst/>
                          <a:latin typeface="Arial Narrow" panose="020B0606020202030204" pitchFamily="34" charset="0"/>
                        </a:rPr>
                        <a:t>NaN</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888568538"/>
                  </a:ext>
                </a:extLst>
              </a:tr>
              <a:tr h="419830">
                <a:tc>
                  <a:txBody>
                    <a:bodyPr/>
                    <a:lstStyle/>
                    <a:p>
                      <a:pPr algn="r" fontAlgn="ctr"/>
                      <a:r>
                        <a:rPr lang="fr-FR" sz="1000" b="1">
                          <a:solidFill>
                            <a:schemeClr val="accent1"/>
                          </a:solidFill>
                          <a:effectLst/>
                          <a:latin typeface="Arial Narrow" panose="020B0606020202030204" pitchFamily="34" charset="0"/>
                        </a:rPr>
                        <a:t>2</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dirty="0">
                          <a:solidFill>
                            <a:schemeClr val="accent1"/>
                          </a:solidFill>
                          <a:effectLst/>
                          <a:latin typeface="Arial Narrow" panose="020B0606020202030204" pitchFamily="34" charset="0"/>
                        </a:rPr>
                        <a:t>food_b3dyababjo54xobm6r8jzbghjgqe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Vinaigrette, Champagne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dirty="0" err="1">
                          <a:solidFill>
                            <a:schemeClr val="accent1"/>
                          </a:solidFill>
                          <a:effectLst/>
                          <a:latin typeface="Arial Narrow" panose="020B0606020202030204" pitchFamily="34" charset="0"/>
                        </a:rPr>
                        <a:t>Packaged</a:t>
                      </a:r>
                      <a:r>
                        <a:rPr lang="fr-FR" sz="1000" b="1" dirty="0">
                          <a:solidFill>
                            <a:schemeClr val="accent1"/>
                          </a:solidFill>
                          <a:effectLst/>
                          <a:latin typeface="Arial Narrow" panose="020B0606020202030204" pitchFamily="34" charset="0"/>
                        </a:rPr>
                        <a:t> </a:t>
                      </a:r>
                      <a:r>
                        <a:rPr lang="fr-FR" sz="1000" b="1" dirty="0" err="1">
                          <a:solidFill>
                            <a:schemeClr val="accent1"/>
                          </a:solidFill>
                          <a:effectLst/>
                          <a:latin typeface="Arial Narrow" panose="020B0606020202030204" pitchFamily="34" charset="0"/>
                        </a:rPr>
                        <a:t>foods</a:t>
                      </a:r>
                      <a:endParaRPr lang="fr-FR" sz="1000" b="1" dirty="0">
                        <a:solidFill>
                          <a:schemeClr val="accent1"/>
                        </a:solidFill>
                        <a:effectLst/>
                        <a:latin typeface="Arial Narrow" panose="020B0606020202030204" pitchFamily="34" charset="0"/>
                      </a:endParaRP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INGREDIENTS: WATER; CANOLA OIL; CHAMPAGNE VINE...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https://www.edamam.com/food-img/d88/d88b64d973...</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360697196"/>
                  </a:ext>
                </a:extLst>
              </a:tr>
              <a:tr h="341110">
                <a:tc>
                  <a:txBody>
                    <a:bodyPr/>
                    <a:lstStyle/>
                    <a:p>
                      <a:pPr algn="r" fontAlgn="ctr"/>
                      <a:r>
                        <a:rPr lang="fr-FR" sz="1000" b="1">
                          <a:solidFill>
                            <a:schemeClr val="accent1"/>
                          </a:solidFill>
                          <a:effectLst/>
                          <a:latin typeface="Arial Narrow" panose="020B0606020202030204" pitchFamily="34" charset="0"/>
                        </a:rPr>
                        <a:t>3</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food_a9e0ghsamvoc45bwa2ybsa3gken9</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Vinaigrette, Champagne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Packaged foods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en-US" sz="1000" b="1">
                          <a:solidFill>
                            <a:schemeClr val="accent1"/>
                          </a:solidFill>
                          <a:effectLst/>
                          <a:latin typeface="Arial Narrow" panose="020B0606020202030204" pitchFamily="34" charset="0"/>
                        </a:rPr>
                        <a:t>CANOLA AND SOYBEAN OIL; WHITE WINE (CONTAINS 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NaN</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11314184"/>
                  </a:ext>
                </a:extLst>
              </a:tr>
              <a:tr h="341110">
                <a:tc>
                  <a:txBody>
                    <a:bodyPr/>
                    <a:lstStyle/>
                    <a:p>
                      <a:pPr algn="r" fontAlgn="ctr"/>
                      <a:r>
                        <a:rPr lang="fr-FR" sz="1000" b="1">
                          <a:solidFill>
                            <a:schemeClr val="accent1"/>
                          </a:solidFill>
                          <a:effectLst/>
                          <a:latin typeface="Arial Narrow" panose="020B0606020202030204" pitchFamily="34" charset="0"/>
                        </a:rPr>
                        <a:t>4</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food_an4jjueaucpus2a3u1ni8auhe7q9</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Vinaigrette, Champagne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Packaged foods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en-US" sz="1000" b="1">
                          <a:solidFill>
                            <a:schemeClr val="accent1"/>
                          </a:solidFill>
                          <a:effectLst/>
                          <a:latin typeface="Arial Narrow" panose="020B0606020202030204" pitchFamily="34" charset="0"/>
                        </a:rPr>
                        <a:t>WATER; CANOLA AND SOYBEAN OIL; WHITE WINE (CON...</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NaN</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988594246"/>
                  </a:ext>
                </a:extLst>
              </a:tr>
              <a:tr h="419830">
                <a:tc>
                  <a:txBody>
                    <a:bodyPr/>
                    <a:lstStyle/>
                    <a:p>
                      <a:pPr algn="r" fontAlgn="ctr"/>
                      <a:r>
                        <a:rPr lang="fr-FR" sz="1000" b="1">
                          <a:solidFill>
                            <a:schemeClr val="accent1"/>
                          </a:solidFill>
                          <a:effectLst/>
                          <a:latin typeface="Arial Narrow" panose="020B0606020202030204" pitchFamily="34" charset="0"/>
                        </a:rPr>
                        <a:t>5</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food_bmu5dmkazwuvpaa5prh1daa8jxs0</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Dressing, Champagne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Packaged foods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en-US" sz="1000" b="1">
                          <a:solidFill>
                            <a:schemeClr val="accent1"/>
                          </a:solidFill>
                          <a:effectLst/>
                          <a:latin typeface="Arial Narrow" panose="020B0606020202030204" pitchFamily="34" charset="0"/>
                        </a:rPr>
                        <a:t>SOYBEAN OIL; WHITE WINE (PRESERVED WITH SULFIT...</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https://www.edamam.com/food-img/ab2/ab2459fc2a...</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632842192"/>
                  </a:ext>
                </a:extLst>
              </a:tr>
              <a:tr h="341110">
                <a:tc>
                  <a:txBody>
                    <a:bodyPr/>
                    <a:lstStyle/>
                    <a:p>
                      <a:pPr algn="r" fontAlgn="ctr"/>
                      <a:r>
                        <a:rPr lang="fr-FR" sz="1000" b="1">
                          <a:solidFill>
                            <a:schemeClr val="accent1"/>
                          </a:solidFill>
                          <a:effectLst/>
                          <a:latin typeface="Arial Narrow" panose="020B0606020202030204" pitchFamily="34" charset="0"/>
                        </a:rPr>
                        <a:t>6</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food_alpl44taoyv11ra0lic1qa8xculi</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Buttercream</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Generic meals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sugar; butter; shortening; vanilla; champagne;...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NaN</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818662752"/>
                  </a:ext>
                </a:extLst>
              </a:tr>
              <a:tr h="341110">
                <a:tc>
                  <a:txBody>
                    <a:bodyPr/>
                    <a:lstStyle/>
                    <a:p>
                      <a:pPr algn="r" fontAlgn="ctr"/>
                      <a:r>
                        <a:rPr lang="fr-FR" sz="1000" b="1">
                          <a:solidFill>
                            <a:schemeClr val="accent1"/>
                          </a:solidFill>
                          <a:effectLst/>
                          <a:latin typeface="Arial Narrow" panose="020B0606020202030204" pitchFamily="34" charset="0"/>
                        </a:rPr>
                        <a:t>7</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food_byap67hab6evc3a0f9w1oag3s0qf</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Sorbet</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Generic meals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Sugar; Lemon juice; brandy; Champagne; Peach</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NaN</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800155440"/>
                  </a:ext>
                </a:extLst>
              </a:tr>
              <a:tr h="341110">
                <a:tc>
                  <a:txBody>
                    <a:bodyPr/>
                    <a:lstStyle/>
                    <a:p>
                      <a:pPr algn="r" fontAlgn="ctr"/>
                      <a:r>
                        <a:rPr lang="fr-FR" sz="1000" b="1">
                          <a:solidFill>
                            <a:schemeClr val="accent1"/>
                          </a:solidFill>
                          <a:effectLst/>
                          <a:latin typeface="Arial Narrow" panose="020B0606020202030204" pitchFamily="34" charset="0"/>
                        </a:rPr>
                        <a:t>8</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food_am5egz6aq3fpjlaf8xpkdbc2asis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Truffles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Generic meals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en-US" sz="1000" b="1">
                          <a:solidFill>
                            <a:schemeClr val="accent1"/>
                          </a:solidFill>
                          <a:effectLst/>
                          <a:latin typeface="Arial Narrow" panose="020B0606020202030204" pitchFamily="34" charset="0"/>
                        </a:rPr>
                        <a:t>butter; cocoa; sweetened condensed milk; vanil...</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NaN</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348606242"/>
                  </a:ext>
                </a:extLst>
              </a:tr>
              <a:tr h="341110">
                <a:tc>
                  <a:txBody>
                    <a:bodyPr/>
                    <a:lstStyle/>
                    <a:p>
                      <a:pPr algn="r" fontAlgn="ctr"/>
                      <a:r>
                        <a:rPr lang="fr-FR" sz="1000" b="1" dirty="0">
                          <a:solidFill>
                            <a:schemeClr val="accent1"/>
                          </a:solidFill>
                          <a:effectLst/>
                          <a:latin typeface="Arial Narrow" panose="020B0606020202030204" pitchFamily="34" charset="0"/>
                        </a:rPr>
                        <a:t>9</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food_bcz8rhiajk1fuva0vkfmeakbouc0</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Vinaigrette</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Generic meals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a:solidFill>
                            <a:schemeClr val="accent1"/>
                          </a:solidFill>
                          <a:effectLst/>
                          <a:latin typeface="Arial Narrow" panose="020B0606020202030204" pitchFamily="34" charset="0"/>
                        </a:rPr>
                        <a:t>champagne vinegar; olive oil; Dijon mustard; s...</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r" fontAlgn="ctr"/>
                      <a:r>
                        <a:rPr lang="fr-FR" sz="1000" b="1" dirty="0">
                          <a:solidFill>
                            <a:schemeClr val="accent1"/>
                          </a:solidFill>
                          <a:effectLst/>
                          <a:latin typeface="Arial Narrow" panose="020B0606020202030204" pitchFamily="34" charset="0"/>
                        </a:rPr>
                        <a:t>NaN</a:t>
                      </a:r>
                    </a:p>
                  </a:txBody>
                  <a:tcPr marL="29204" marR="29204" marT="14602" marB="14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657404814"/>
                  </a:ext>
                </a:extLst>
              </a:tr>
            </a:tbl>
          </a:graphicData>
        </a:graphic>
      </p:graphicFrame>
      <p:sp>
        <p:nvSpPr>
          <p:cNvPr id="9" name="Flèche : droite 8">
            <a:extLst>
              <a:ext uri="{FF2B5EF4-FFF2-40B4-BE49-F238E27FC236}">
                <a16:creationId xmlns:a16="http://schemas.microsoft.com/office/drawing/2014/main" id="{23999284-28BB-46CE-2D09-4C21C92CF6A8}"/>
              </a:ext>
            </a:extLst>
          </p:cNvPr>
          <p:cNvSpPr/>
          <p:nvPr/>
        </p:nvSpPr>
        <p:spPr>
          <a:xfrm>
            <a:off x="1966449" y="1177372"/>
            <a:ext cx="412957" cy="199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C5907778-DF4D-3D19-364B-44BC08CA83E2}"/>
              </a:ext>
            </a:extLst>
          </p:cNvPr>
          <p:cNvSpPr/>
          <p:nvPr/>
        </p:nvSpPr>
        <p:spPr>
          <a:xfrm>
            <a:off x="4264984" y="1147877"/>
            <a:ext cx="485619" cy="199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A9D199DC-A1BD-B2F9-EDA5-CBA8815BCF52}"/>
              </a:ext>
            </a:extLst>
          </p:cNvPr>
          <p:cNvSpPr/>
          <p:nvPr/>
        </p:nvSpPr>
        <p:spPr>
          <a:xfrm>
            <a:off x="6944759" y="1147877"/>
            <a:ext cx="431064" cy="199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DF46CBF5-A183-E4C5-5051-9FC6CA4A7E2A}"/>
              </a:ext>
            </a:extLst>
          </p:cNvPr>
          <p:cNvSpPr/>
          <p:nvPr/>
        </p:nvSpPr>
        <p:spPr>
          <a:xfrm>
            <a:off x="9569979" y="1177372"/>
            <a:ext cx="470402" cy="1696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72895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B5D6BC-F0E7-CAE7-4F66-AD431122DA7D}"/>
              </a:ext>
            </a:extLst>
          </p:cNvPr>
          <p:cNvSpPr>
            <a:spLocks noGrp="1"/>
          </p:cNvSpPr>
          <p:nvPr>
            <p:ph type="title"/>
          </p:nvPr>
        </p:nvSpPr>
        <p:spPr>
          <a:xfrm>
            <a:off x="0" y="-157316"/>
            <a:ext cx="12192000" cy="7015316"/>
          </a:xfrm>
          <a:solidFill>
            <a:schemeClr val="accent4">
              <a:lumMod val="20000"/>
              <a:lumOff val="80000"/>
            </a:schemeClr>
          </a:solidFill>
        </p:spPr>
        <p:txBody>
          <a:bodyPr/>
          <a:lstStyle/>
          <a:p>
            <a:pPr algn="just"/>
            <a:br>
              <a:rPr lang="fr-FR"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r>
              <a:rPr lang="fr-FR" sz="2000" b="1" dirty="0">
                <a:solidFill>
                  <a:schemeClr val="accent1"/>
                </a:solidFill>
                <a:latin typeface="Arial Narrow" panose="020B0606020202030204" pitchFamily="34" charset="0"/>
              </a:rPr>
              <a:t>	</a:t>
            </a: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r>
              <a:rPr lang="fr-FR" sz="2000" b="1" dirty="0">
                <a:solidFill>
                  <a:schemeClr val="accent1"/>
                </a:solidFill>
                <a:latin typeface="Arial Narrow" panose="020B0606020202030204" pitchFamily="34" charset="0"/>
              </a:rPr>
              <a:t> </a:t>
            </a: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br>
              <a:rPr lang="fr-FR" sz="2000" b="1" dirty="0">
                <a:solidFill>
                  <a:schemeClr val="accent1"/>
                </a:solidFill>
                <a:latin typeface="Arial Narrow" panose="020B0606020202030204" pitchFamily="34" charset="0"/>
              </a:rPr>
            </a:br>
            <a:endParaRPr lang="fr-FR" sz="2800" b="1" dirty="0">
              <a:solidFill>
                <a:schemeClr val="accent1"/>
              </a:solidFill>
              <a:latin typeface="Arial Narrow" panose="020B0606020202030204" pitchFamily="34" charset="0"/>
            </a:endParaRPr>
          </a:p>
        </p:txBody>
      </p:sp>
      <p:sp>
        <p:nvSpPr>
          <p:cNvPr id="12" name="Rectangle 11">
            <a:extLst>
              <a:ext uri="{FF2B5EF4-FFF2-40B4-BE49-F238E27FC236}">
                <a16:creationId xmlns:a16="http://schemas.microsoft.com/office/drawing/2014/main" id="{68D19E7B-4A78-8E83-AFF0-B3908F598A13}"/>
              </a:ext>
            </a:extLst>
          </p:cNvPr>
          <p:cNvSpPr/>
          <p:nvPr/>
        </p:nvSpPr>
        <p:spPr>
          <a:xfrm>
            <a:off x="324464" y="267550"/>
            <a:ext cx="6066503" cy="81399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4400" b="1" dirty="0">
                <a:solidFill>
                  <a:schemeClr val="accent1"/>
                </a:solidFill>
                <a:latin typeface="Arial Narrow" panose="020B0606020202030204" pitchFamily="34" charset="0"/>
              </a:rPr>
              <a:t>V-Conclusion</a:t>
            </a:r>
            <a:endParaRPr lang="fr-FR" sz="4400" dirty="0"/>
          </a:p>
        </p:txBody>
      </p:sp>
      <p:sp>
        <p:nvSpPr>
          <p:cNvPr id="13" name="Rectangle 12">
            <a:extLst>
              <a:ext uri="{FF2B5EF4-FFF2-40B4-BE49-F238E27FC236}">
                <a16:creationId xmlns:a16="http://schemas.microsoft.com/office/drawing/2014/main" id="{9E5400B4-0C74-A7C2-39A9-ECF2C4A0B73B}"/>
              </a:ext>
            </a:extLst>
          </p:cNvPr>
          <p:cNvSpPr/>
          <p:nvPr/>
        </p:nvSpPr>
        <p:spPr>
          <a:xfrm>
            <a:off x="422787" y="1415845"/>
            <a:ext cx="11375923" cy="159282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2800" b="1" dirty="0">
                <a:solidFill>
                  <a:schemeClr val="accent1"/>
                </a:solidFill>
                <a:latin typeface="Arial Narrow" panose="020B0606020202030204" pitchFamily="34" charset="0"/>
              </a:rPr>
              <a:t>* L'analyse graphique montre visuellement qu'il est réalisable de séparer automatiquement les images selon leurs vraies classes.  Ceci suffit à démontrer la faisabilité de réaliser ultérieurement une classification supervisée pour déterminer automatiquement les classes des images.</a:t>
            </a:r>
            <a:endParaRPr lang="fr-FR" sz="2800" dirty="0"/>
          </a:p>
        </p:txBody>
      </p:sp>
      <p:sp>
        <p:nvSpPr>
          <p:cNvPr id="14" name="Rectangle 13">
            <a:extLst>
              <a:ext uri="{FF2B5EF4-FFF2-40B4-BE49-F238E27FC236}">
                <a16:creationId xmlns:a16="http://schemas.microsoft.com/office/drawing/2014/main" id="{64C2667E-CA0E-93C5-042C-21FE3016D530}"/>
              </a:ext>
            </a:extLst>
          </p:cNvPr>
          <p:cNvSpPr/>
          <p:nvPr/>
        </p:nvSpPr>
        <p:spPr>
          <a:xfrm>
            <a:off x="422787" y="3234813"/>
            <a:ext cx="11375923" cy="118970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2800" b="1" dirty="0">
                <a:solidFill>
                  <a:schemeClr val="accent1"/>
                </a:solidFill>
                <a:latin typeface="Arial Narrow" panose="020B0606020202030204" pitchFamily="34" charset="0"/>
              </a:rPr>
              <a:t>*  Les scores ARI montrent des meilleurs résultats pour les approche USE, Tf-</a:t>
            </a:r>
            <a:r>
              <a:rPr lang="fr-FR" sz="2800" b="1" dirty="0" err="1">
                <a:solidFill>
                  <a:schemeClr val="accent1"/>
                </a:solidFill>
                <a:latin typeface="Arial Narrow" panose="020B0606020202030204" pitchFamily="34" charset="0"/>
              </a:rPr>
              <a:t>idf</a:t>
            </a:r>
            <a:r>
              <a:rPr lang="fr-FR" sz="2800" b="1" dirty="0">
                <a:solidFill>
                  <a:schemeClr val="accent1"/>
                </a:solidFill>
                <a:latin typeface="Arial Narrow" panose="020B0606020202030204" pitchFamily="34" charset="0"/>
              </a:rPr>
              <a:t> &amp; CNN. La classification supervisée donne de meilleurs pourcentages de validation pour la data augmentation.</a:t>
            </a:r>
            <a:endParaRPr lang="fr-FR" sz="2800" dirty="0"/>
          </a:p>
        </p:txBody>
      </p:sp>
      <p:sp>
        <p:nvSpPr>
          <p:cNvPr id="16" name="Rectangle 15">
            <a:extLst>
              <a:ext uri="{FF2B5EF4-FFF2-40B4-BE49-F238E27FC236}">
                <a16:creationId xmlns:a16="http://schemas.microsoft.com/office/drawing/2014/main" id="{E09B9B73-F523-1432-0969-6201F14E9E57}"/>
              </a:ext>
            </a:extLst>
          </p:cNvPr>
          <p:cNvSpPr/>
          <p:nvPr/>
        </p:nvSpPr>
        <p:spPr>
          <a:xfrm>
            <a:off x="422787" y="4906297"/>
            <a:ext cx="11375923" cy="1592826"/>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2800" b="1" dirty="0">
                <a:solidFill>
                  <a:schemeClr val="accent1"/>
                </a:solidFill>
                <a:latin typeface="Arial Narrow" panose="020B0606020202030204" pitchFamily="34" charset="0"/>
              </a:rPr>
              <a:t>*  L’introduction des nouvelles variables pertinentes comme le nom du produit, la mise à la disposition de plus des données par l’entreprise et l’introduction d’autres approches de classification comme </a:t>
            </a:r>
            <a:r>
              <a:rPr lang="fr-FR" sz="2800" b="1" i="0" dirty="0">
                <a:solidFill>
                  <a:schemeClr val="accent1"/>
                </a:solidFill>
                <a:effectLst/>
                <a:latin typeface="Arial Narrow" panose="020B0606020202030204" pitchFamily="34" charset="0"/>
              </a:rPr>
              <a:t>la méthode du Fine Tuning </a:t>
            </a:r>
            <a:r>
              <a:rPr lang="fr-FR" sz="2800" b="1" dirty="0">
                <a:solidFill>
                  <a:schemeClr val="accent1"/>
                </a:solidFill>
                <a:latin typeface="Arial Narrow" panose="020B0606020202030204" pitchFamily="34" charset="0"/>
              </a:rPr>
              <a:t>pourraient constituer des axes d’amélioration des performances de notre travail.</a:t>
            </a:r>
            <a:endParaRPr lang="fr-FR" sz="2800" dirty="0"/>
          </a:p>
        </p:txBody>
      </p:sp>
    </p:spTree>
    <p:extLst>
      <p:ext uri="{BB962C8B-B14F-4D97-AF65-F5344CB8AC3E}">
        <p14:creationId xmlns:p14="http://schemas.microsoft.com/office/powerpoint/2010/main" val="3809183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BC7302-11D8-B3D6-D286-17C4C26A9FBB}"/>
              </a:ext>
            </a:extLst>
          </p:cNvPr>
          <p:cNvSpPr>
            <a:spLocks noGrp="1"/>
          </p:cNvSpPr>
          <p:nvPr>
            <p:ph type="title"/>
          </p:nvPr>
        </p:nvSpPr>
        <p:spPr>
          <a:xfrm>
            <a:off x="0" y="0"/>
            <a:ext cx="7408505" cy="1782243"/>
          </a:xfrm>
          <a:solidFill>
            <a:schemeClr val="accent4">
              <a:lumMod val="20000"/>
              <a:lumOff val="80000"/>
            </a:schemeClr>
          </a:solidFill>
        </p:spPr>
        <p:txBody>
          <a:bodyPr>
            <a:normAutofit/>
          </a:bodyPr>
          <a:lstStyle/>
          <a:p>
            <a:r>
              <a:rPr lang="fr-FR" sz="3600" b="1" dirty="0">
                <a:solidFill>
                  <a:schemeClr val="accent1"/>
                </a:solidFill>
                <a:latin typeface="Arial Narrow" panose="020B0606020202030204" pitchFamily="34" charset="0"/>
              </a:rPr>
              <a:t>I-Problématique du Projet: </a:t>
            </a:r>
            <a:br>
              <a:rPr lang="fr-FR" sz="3600" b="1" dirty="0">
                <a:solidFill>
                  <a:schemeClr val="accent1"/>
                </a:solidFill>
                <a:latin typeface="Arial Narrow" panose="020B0606020202030204" pitchFamily="34" charset="0"/>
              </a:rPr>
            </a:br>
            <a:r>
              <a:rPr lang="fr-FR" sz="3600" b="1" dirty="0">
                <a:solidFill>
                  <a:schemeClr val="accent1"/>
                </a:solidFill>
                <a:latin typeface="Arial Narrow" panose="020B0606020202030204" pitchFamily="34" charset="0"/>
              </a:rPr>
              <a:t>Classification automatique des produits</a:t>
            </a:r>
          </a:p>
        </p:txBody>
      </p:sp>
      <p:pic>
        <p:nvPicPr>
          <p:cNvPr id="6" name="Espace réservé pour une image  5">
            <a:extLst>
              <a:ext uri="{FF2B5EF4-FFF2-40B4-BE49-F238E27FC236}">
                <a16:creationId xmlns:a16="http://schemas.microsoft.com/office/drawing/2014/main" id="{0CACB6D5-9984-575E-4838-ED547BA2732B}"/>
              </a:ext>
            </a:extLst>
          </p:cNvPr>
          <p:cNvPicPr>
            <a:picLocks noGrp="1" noChangeAspect="1"/>
          </p:cNvPicPr>
          <p:nvPr>
            <p:ph type="pic" idx="1"/>
          </p:nvPr>
        </p:nvPicPr>
        <p:blipFill>
          <a:blip r:embed="rId2"/>
          <a:srcRect l="21524" r="21524"/>
          <a:stretch/>
        </p:blipFill>
        <p:spPr>
          <a:xfrm>
            <a:off x="7408505" y="-88489"/>
            <a:ext cx="4777275" cy="1870938"/>
          </a:xfrm>
        </p:spPr>
      </p:pic>
      <p:sp>
        <p:nvSpPr>
          <p:cNvPr id="4" name="Espace réservé du texte 3">
            <a:extLst>
              <a:ext uri="{FF2B5EF4-FFF2-40B4-BE49-F238E27FC236}">
                <a16:creationId xmlns:a16="http://schemas.microsoft.com/office/drawing/2014/main" id="{391F2851-615D-F71D-9407-FCCEFB86E185}"/>
              </a:ext>
            </a:extLst>
          </p:cNvPr>
          <p:cNvSpPr>
            <a:spLocks noGrp="1"/>
          </p:cNvSpPr>
          <p:nvPr>
            <p:ph type="body" sz="half" idx="2"/>
          </p:nvPr>
        </p:nvSpPr>
        <p:spPr>
          <a:xfrm>
            <a:off x="27991" y="2248678"/>
            <a:ext cx="7063274" cy="4609321"/>
          </a:xfrm>
        </p:spPr>
        <p:txBody>
          <a:bodyPr>
            <a:normAutofit/>
          </a:bodyPr>
          <a:lstStyle/>
          <a:p>
            <a:pPr>
              <a:spcBef>
                <a:spcPts val="1200"/>
              </a:spcBef>
              <a:spcAft>
                <a:spcPts val="1200"/>
              </a:spcAft>
              <a:buClr>
                <a:srgbClr val="7030A0"/>
              </a:buClr>
            </a:pPr>
            <a:endParaRPr lang="fr-FR" sz="2400" dirty="0">
              <a:solidFill>
                <a:schemeClr val="accent1"/>
              </a:solidFill>
              <a:latin typeface="Arial Narrow" panose="020B0606020202030204" pitchFamily="34" charset="0"/>
            </a:endParaRPr>
          </a:p>
          <a:p>
            <a:pPr>
              <a:spcBef>
                <a:spcPts val="1200"/>
              </a:spcBef>
              <a:spcAft>
                <a:spcPts val="1200"/>
              </a:spcAft>
              <a:buClr>
                <a:srgbClr val="7030A0"/>
              </a:buClr>
            </a:pPr>
            <a:endParaRPr lang="fr-FR" sz="2400" dirty="0">
              <a:solidFill>
                <a:schemeClr val="accent1"/>
              </a:solidFill>
              <a:latin typeface="Arial Narrow" panose="020B0606020202030204" pitchFamily="34" charset="0"/>
            </a:endParaRPr>
          </a:p>
          <a:p>
            <a:endParaRPr lang="fr-FR" dirty="0"/>
          </a:p>
          <a:p>
            <a:endParaRPr lang="fr-FR" dirty="0"/>
          </a:p>
        </p:txBody>
      </p:sp>
      <p:sp>
        <p:nvSpPr>
          <p:cNvPr id="7" name="Rectangle 6">
            <a:extLst>
              <a:ext uri="{FF2B5EF4-FFF2-40B4-BE49-F238E27FC236}">
                <a16:creationId xmlns:a16="http://schemas.microsoft.com/office/drawing/2014/main" id="{0A2ABAFF-121D-39C7-64D1-15A82B2FC251}"/>
              </a:ext>
            </a:extLst>
          </p:cNvPr>
          <p:cNvSpPr/>
          <p:nvPr/>
        </p:nvSpPr>
        <p:spPr>
          <a:xfrm>
            <a:off x="7408504" y="1870732"/>
            <a:ext cx="4783495" cy="1003097"/>
          </a:xfrm>
          <a:prstGeom prst="rect">
            <a:avLst/>
          </a:prstGeom>
          <a:solidFill>
            <a:schemeClr val="accent4">
              <a:lumMod val="20000"/>
              <a:lumOff val="8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1"/>
                </a:solidFill>
                <a:latin typeface="Arial Narrow" panose="020B0606020202030204" pitchFamily="34" charset="0"/>
              </a:rPr>
              <a:t>Mission du Projet</a:t>
            </a:r>
          </a:p>
        </p:txBody>
      </p:sp>
      <p:sp>
        <p:nvSpPr>
          <p:cNvPr id="9" name="Flèche : bas 8">
            <a:extLst>
              <a:ext uri="{FF2B5EF4-FFF2-40B4-BE49-F238E27FC236}">
                <a16:creationId xmlns:a16="http://schemas.microsoft.com/office/drawing/2014/main" id="{329E498D-C984-9AD9-00CD-91FA375E294F}"/>
              </a:ext>
            </a:extLst>
          </p:cNvPr>
          <p:cNvSpPr/>
          <p:nvPr/>
        </p:nvSpPr>
        <p:spPr>
          <a:xfrm flipH="1">
            <a:off x="9787812" y="2873829"/>
            <a:ext cx="223932" cy="266388"/>
          </a:xfrm>
          <a:prstGeom prst="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rgbClr val="00B0F0"/>
              </a:solidFill>
            </a:endParaRPr>
          </a:p>
        </p:txBody>
      </p:sp>
      <p:sp>
        <p:nvSpPr>
          <p:cNvPr id="11" name="Rectangle 10">
            <a:extLst>
              <a:ext uri="{FF2B5EF4-FFF2-40B4-BE49-F238E27FC236}">
                <a16:creationId xmlns:a16="http://schemas.microsoft.com/office/drawing/2014/main" id="{B4B63459-6DA0-CD04-DFB8-EDDD30FC297B}"/>
              </a:ext>
            </a:extLst>
          </p:cNvPr>
          <p:cNvSpPr/>
          <p:nvPr/>
        </p:nvSpPr>
        <p:spPr>
          <a:xfrm>
            <a:off x="7408505" y="3140217"/>
            <a:ext cx="4777275" cy="371778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rgbClr val="7030A0"/>
              </a:buClr>
              <a:buFont typeface="Wingdings" panose="05000000000000000000" pitchFamily="2" charset="2"/>
              <a:buChar char="Ø"/>
            </a:pPr>
            <a:r>
              <a:rPr lang="fr-FR" sz="3200" dirty="0">
                <a:solidFill>
                  <a:schemeClr val="accent1"/>
                </a:solidFill>
                <a:latin typeface="Arial Narrow" panose="020B0606020202030204" pitchFamily="34" charset="0"/>
              </a:rPr>
              <a:t>Analyser et traiter les données textes &amp; images.</a:t>
            </a:r>
          </a:p>
          <a:p>
            <a:pPr marL="342900" indent="-342900">
              <a:buClr>
                <a:srgbClr val="7030A0"/>
              </a:buClr>
              <a:buFont typeface="Wingdings" panose="05000000000000000000" pitchFamily="2" charset="2"/>
              <a:buChar char="Ø"/>
            </a:pPr>
            <a:r>
              <a:rPr lang="fr-FR" sz="3200" dirty="0">
                <a:solidFill>
                  <a:schemeClr val="accent1"/>
                </a:solidFill>
                <a:latin typeface="Arial Narrow" panose="020B0606020202030204" pitchFamily="34" charset="0"/>
              </a:rPr>
              <a:t>Procéder à la classification des images.</a:t>
            </a:r>
          </a:p>
          <a:p>
            <a:pPr marL="342900" indent="-342900">
              <a:buClr>
                <a:srgbClr val="7030A0"/>
              </a:buClr>
              <a:buFont typeface="Wingdings" panose="05000000000000000000" pitchFamily="2" charset="2"/>
              <a:buChar char="Ø"/>
            </a:pPr>
            <a:r>
              <a:rPr lang="fr-FR" sz="3200" dirty="0">
                <a:solidFill>
                  <a:schemeClr val="accent1"/>
                </a:solidFill>
                <a:latin typeface="Arial Narrow" panose="020B0606020202030204" pitchFamily="34" charset="0"/>
              </a:rPr>
              <a:t>Tester une collecte de produits à base de Champagne via L’API.</a:t>
            </a:r>
            <a:r>
              <a:rPr lang="fr-FR" sz="2800" dirty="0">
                <a:solidFill>
                  <a:srgbClr val="00B0F0"/>
                </a:solidFill>
                <a:latin typeface="Arial Narrow" panose="020B0606020202030204" pitchFamily="34" charset="0"/>
              </a:rPr>
              <a:t> </a:t>
            </a:r>
          </a:p>
        </p:txBody>
      </p:sp>
      <p:sp>
        <p:nvSpPr>
          <p:cNvPr id="14" name="Rectangle 13">
            <a:extLst>
              <a:ext uri="{FF2B5EF4-FFF2-40B4-BE49-F238E27FC236}">
                <a16:creationId xmlns:a16="http://schemas.microsoft.com/office/drawing/2014/main" id="{2D4BAC85-F91F-46C3-F9FE-38BC7300805A}"/>
              </a:ext>
            </a:extLst>
          </p:cNvPr>
          <p:cNvSpPr/>
          <p:nvPr/>
        </p:nvSpPr>
        <p:spPr>
          <a:xfrm>
            <a:off x="0" y="1782243"/>
            <a:ext cx="7240555" cy="522324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1200"/>
              </a:spcBef>
              <a:spcAft>
                <a:spcPts val="1200"/>
              </a:spcAft>
              <a:buClr>
                <a:srgbClr val="7030A0"/>
              </a:buClr>
            </a:pPr>
            <a:r>
              <a:rPr lang="fr-FR" sz="3200" b="1" dirty="0">
                <a:solidFill>
                  <a:schemeClr val="accent1"/>
                </a:solidFill>
                <a:latin typeface="Arial Narrow" panose="020B0606020202030204" pitchFamily="34" charset="0"/>
              </a:rPr>
              <a:t>CONTEXTE du Projet:</a:t>
            </a:r>
          </a:p>
          <a:p>
            <a:pPr marL="285750" indent="-285750">
              <a:spcBef>
                <a:spcPts val="1200"/>
              </a:spcBef>
              <a:spcAft>
                <a:spcPts val="1200"/>
              </a:spcAft>
              <a:buClr>
                <a:srgbClr val="7030A0"/>
              </a:buClr>
              <a:buFont typeface="Wingdings" panose="05000000000000000000" pitchFamily="2" charset="2"/>
              <a:buChar char="Ø"/>
            </a:pPr>
            <a:r>
              <a:rPr lang="fr-FR" sz="2400" dirty="0">
                <a:solidFill>
                  <a:schemeClr val="accent1"/>
                </a:solidFill>
                <a:latin typeface="Arial Narrow" panose="020B0606020202030204" pitchFamily="34" charset="0"/>
              </a:rPr>
              <a:t>MarketPlace E-commerce propose des produits à la vente;</a:t>
            </a:r>
          </a:p>
          <a:p>
            <a:pPr marL="285750" indent="-285750">
              <a:spcBef>
                <a:spcPts val="1200"/>
              </a:spcBef>
              <a:spcAft>
                <a:spcPts val="1200"/>
              </a:spcAft>
              <a:buClr>
                <a:srgbClr val="7030A0"/>
              </a:buClr>
              <a:buFont typeface="Wingdings" panose="05000000000000000000" pitchFamily="2" charset="2"/>
              <a:buChar char="Ø"/>
            </a:pPr>
            <a:r>
              <a:rPr lang="fr-FR" sz="2400" dirty="0">
                <a:solidFill>
                  <a:schemeClr val="accent1"/>
                </a:solidFill>
                <a:latin typeface="Arial Narrow" panose="020B0606020202030204" pitchFamily="34" charset="0"/>
              </a:rPr>
              <a:t>Données des produits: Descriptions textuelles et images;</a:t>
            </a:r>
          </a:p>
          <a:p>
            <a:pPr marL="285750" indent="-285750">
              <a:spcBef>
                <a:spcPts val="1200"/>
              </a:spcBef>
              <a:spcAft>
                <a:spcPts val="1200"/>
              </a:spcAft>
              <a:buClr>
                <a:srgbClr val="7030A0"/>
              </a:buClr>
              <a:buFont typeface="Wingdings" panose="05000000000000000000" pitchFamily="2" charset="2"/>
              <a:buChar char="Ø"/>
            </a:pPr>
            <a:r>
              <a:rPr lang="fr-FR" sz="2400" dirty="0">
                <a:solidFill>
                  <a:schemeClr val="accent1"/>
                </a:solidFill>
                <a:latin typeface="Arial Narrow" panose="020B0606020202030204" pitchFamily="34" charset="0"/>
              </a:rPr>
              <a:t>Attribution manuelle des catégories: difficile &amp;  inefficace;</a:t>
            </a:r>
          </a:p>
          <a:p>
            <a:pPr marL="285750" indent="-285750">
              <a:spcBef>
                <a:spcPts val="1200"/>
              </a:spcBef>
              <a:spcAft>
                <a:spcPts val="1200"/>
              </a:spcAft>
              <a:buClr>
                <a:srgbClr val="7030A0"/>
              </a:buClr>
              <a:buFont typeface="Wingdings" panose="05000000000000000000" pitchFamily="2" charset="2"/>
              <a:buChar char="Ø"/>
            </a:pPr>
            <a:r>
              <a:rPr lang="fr-FR" sz="2400" dirty="0">
                <a:solidFill>
                  <a:schemeClr val="accent1"/>
                </a:solidFill>
                <a:latin typeface="Arial Narrow" panose="020B0606020202030204" pitchFamily="34" charset="0"/>
              </a:rPr>
              <a:t>Volume des articles très faible;</a:t>
            </a:r>
          </a:p>
          <a:p>
            <a:pPr marL="285750" indent="-285750">
              <a:spcBef>
                <a:spcPts val="1200"/>
              </a:spcBef>
              <a:spcAft>
                <a:spcPts val="1200"/>
              </a:spcAft>
              <a:buClr>
                <a:srgbClr val="7030A0"/>
              </a:buClr>
              <a:buFont typeface="Wingdings" panose="05000000000000000000" pitchFamily="2" charset="2"/>
              <a:buChar char="Ø"/>
            </a:pPr>
            <a:r>
              <a:rPr lang="fr-FR" sz="2400" dirty="0">
                <a:solidFill>
                  <a:schemeClr val="accent1"/>
                </a:solidFill>
                <a:latin typeface="Arial Narrow" panose="020B0606020202030204" pitchFamily="34" charset="0"/>
              </a:rPr>
              <a:t>Objectif: Automatiser cette tâche;</a:t>
            </a:r>
            <a:endParaRPr lang="fr-FR" sz="2400" dirty="0">
              <a:solidFill>
                <a:schemeClr val="bg1"/>
              </a:solidFill>
            </a:endParaRPr>
          </a:p>
        </p:txBody>
      </p:sp>
    </p:spTree>
    <p:extLst>
      <p:ext uri="{BB962C8B-B14F-4D97-AF65-F5344CB8AC3E}">
        <p14:creationId xmlns:p14="http://schemas.microsoft.com/office/powerpoint/2010/main" val="4253383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B2850-05EB-E759-E8C0-F7C7841C377B}"/>
              </a:ext>
            </a:extLst>
          </p:cNvPr>
          <p:cNvSpPr>
            <a:spLocks noGrp="1"/>
          </p:cNvSpPr>
          <p:nvPr>
            <p:ph type="title"/>
          </p:nvPr>
        </p:nvSpPr>
        <p:spPr>
          <a:xfrm>
            <a:off x="0" y="-393291"/>
            <a:ext cx="8389548" cy="1111177"/>
          </a:xfrm>
          <a:solidFill>
            <a:schemeClr val="accent4">
              <a:lumMod val="20000"/>
              <a:lumOff val="80000"/>
            </a:schemeClr>
          </a:solidFill>
        </p:spPr>
        <p:txBody>
          <a:bodyPr>
            <a:normAutofit/>
          </a:bodyPr>
          <a:lstStyle/>
          <a:p>
            <a:r>
              <a:rPr lang="fr-FR" sz="4800" dirty="0">
                <a:solidFill>
                  <a:schemeClr val="accent1"/>
                </a:solidFill>
                <a:latin typeface="Arial Narrow" panose="020B0606020202030204" pitchFamily="34" charset="0"/>
              </a:rPr>
              <a:t>Présentation des Datasets</a:t>
            </a:r>
          </a:p>
        </p:txBody>
      </p:sp>
      <p:sp>
        <p:nvSpPr>
          <p:cNvPr id="3" name="Espace réservé pour une image  2">
            <a:extLst>
              <a:ext uri="{FF2B5EF4-FFF2-40B4-BE49-F238E27FC236}">
                <a16:creationId xmlns:a16="http://schemas.microsoft.com/office/drawing/2014/main" id="{CD59548B-A06D-2795-FB39-BD3AC54676F2}"/>
              </a:ext>
            </a:extLst>
          </p:cNvPr>
          <p:cNvSpPr>
            <a:spLocks noGrp="1"/>
          </p:cNvSpPr>
          <p:nvPr>
            <p:ph type="pic" idx="1"/>
          </p:nvPr>
        </p:nvSpPr>
        <p:spPr>
          <a:xfrm>
            <a:off x="8389548" y="-403124"/>
            <a:ext cx="3802452" cy="7269005"/>
          </a:xfrm>
          <a:solidFill>
            <a:schemeClr val="accent4">
              <a:lumMod val="20000"/>
              <a:lumOff val="80000"/>
            </a:schemeClr>
          </a:solidFill>
        </p:spPr>
        <p:txBody>
          <a:bodyPr/>
          <a:lstStyle/>
          <a:p>
            <a:r>
              <a:rPr lang="fr-FR" dirty="0">
                <a:solidFill>
                  <a:schemeClr val="accent1"/>
                </a:solidFill>
                <a:latin typeface="Arial Narrow" panose="020B0606020202030204" pitchFamily="34" charset="0"/>
              </a:rPr>
              <a:t>    </a:t>
            </a:r>
            <a:r>
              <a:rPr lang="fr-FR" sz="2000" dirty="0">
                <a:solidFill>
                  <a:schemeClr val="accent1"/>
                </a:solidFill>
                <a:latin typeface="Arial Narrow" panose="020B0606020202030204" pitchFamily="34" charset="0"/>
              </a:rPr>
              <a:t> </a:t>
            </a:r>
          </a:p>
        </p:txBody>
      </p:sp>
      <p:graphicFrame>
        <p:nvGraphicFramePr>
          <p:cNvPr id="5" name="Tableau 4">
            <a:extLst>
              <a:ext uri="{FF2B5EF4-FFF2-40B4-BE49-F238E27FC236}">
                <a16:creationId xmlns:a16="http://schemas.microsoft.com/office/drawing/2014/main" id="{1E9277B7-511A-6ED7-F2B6-424455A78AA0}"/>
              </a:ext>
            </a:extLst>
          </p:cNvPr>
          <p:cNvGraphicFramePr>
            <a:graphicFrameLocks noGrp="1"/>
          </p:cNvGraphicFramePr>
          <p:nvPr>
            <p:extLst>
              <p:ext uri="{D42A27DB-BD31-4B8C-83A1-F6EECF244321}">
                <p14:modId xmlns:p14="http://schemas.microsoft.com/office/powerpoint/2010/main" val="2157233785"/>
              </p:ext>
            </p:extLst>
          </p:nvPr>
        </p:nvGraphicFramePr>
        <p:xfrm>
          <a:off x="8651044" y="1343856"/>
          <a:ext cx="3534748" cy="4023360"/>
        </p:xfrm>
        <a:graphic>
          <a:graphicData uri="http://schemas.openxmlformats.org/drawingml/2006/table">
            <a:tbl>
              <a:tblPr/>
              <a:tblGrid>
                <a:gridCol w="483638">
                  <a:extLst>
                    <a:ext uri="{9D8B030D-6E8A-4147-A177-3AD203B41FA5}">
                      <a16:colId xmlns:a16="http://schemas.microsoft.com/office/drawing/2014/main" val="1154576222"/>
                    </a:ext>
                  </a:extLst>
                </a:gridCol>
                <a:gridCol w="2146041">
                  <a:extLst>
                    <a:ext uri="{9D8B030D-6E8A-4147-A177-3AD203B41FA5}">
                      <a16:colId xmlns:a16="http://schemas.microsoft.com/office/drawing/2014/main" val="2049541551"/>
                    </a:ext>
                  </a:extLst>
                </a:gridCol>
                <a:gridCol w="905069">
                  <a:extLst>
                    <a:ext uri="{9D8B030D-6E8A-4147-A177-3AD203B41FA5}">
                      <a16:colId xmlns:a16="http://schemas.microsoft.com/office/drawing/2014/main" val="4145772992"/>
                    </a:ext>
                  </a:extLst>
                </a:gridCol>
              </a:tblGrid>
              <a:tr h="0">
                <a:tc>
                  <a:txBody>
                    <a:bodyPr/>
                    <a:lstStyle/>
                    <a:p>
                      <a:pPr algn="ctr" fontAlgn="ctr"/>
                      <a:r>
                        <a:rPr lang="fr-FR" b="1" dirty="0">
                          <a:solidFill>
                            <a:schemeClr val="accent1"/>
                          </a:solidFill>
                          <a:effectLst/>
                          <a:latin typeface="Arial Narrow" panose="020B0606020202030204" pitchFamily="34" charset="0"/>
                        </a:rPr>
                        <a:t>No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b="1" dirty="0">
                          <a:solidFill>
                            <a:schemeClr val="accent1"/>
                          </a:solidFill>
                          <a:effectLst/>
                          <a:latin typeface="Arial Narrow" panose="020B0606020202030204" pitchFamily="34" charset="0"/>
                        </a:rPr>
                        <a:t>Caractéristiques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b="1" dirty="0">
                          <a:solidFill>
                            <a:schemeClr val="accent1"/>
                          </a:solidFill>
                          <a:latin typeface="Arial Narrow" panose="020B0606020202030204" pitchFamily="34" charset="0"/>
                        </a:rPr>
                        <a:t>valeurs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4974802"/>
                  </a:ext>
                </a:extLst>
              </a:tr>
              <a:tr h="0">
                <a:tc>
                  <a:txBody>
                    <a:bodyPr/>
                    <a:lstStyle/>
                    <a:p>
                      <a:pPr algn="ctr" fontAlgn="ctr"/>
                      <a:r>
                        <a:rPr lang="fr-FR" b="1" dirty="0">
                          <a:solidFill>
                            <a:schemeClr val="accent1"/>
                          </a:solidFill>
                          <a:effectLst/>
                          <a:latin typeface="Arial Narrow" panose="020B060602020203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fr-FR" b="1" dirty="0">
                          <a:solidFill>
                            <a:schemeClr val="accent1"/>
                          </a:solidFill>
                          <a:effectLst/>
                          <a:latin typeface="Arial Narrow" panose="020B0606020202030204" pitchFamily="34" charset="0"/>
                        </a:rPr>
                        <a:t>Nombre de lignes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fr-FR" b="1" dirty="0">
                          <a:solidFill>
                            <a:schemeClr val="accent1"/>
                          </a:solidFill>
                          <a:effectLst/>
                          <a:latin typeface="Arial Narrow" panose="020B0606020202030204" pitchFamily="34" charset="0"/>
                        </a:rPr>
                        <a:t>1050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980632793"/>
                  </a:ext>
                </a:extLst>
              </a:tr>
              <a:tr h="0">
                <a:tc>
                  <a:txBody>
                    <a:bodyPr/>
                    <a:lstStyle/>
                    <a:p>
                      <a:pPr algn="ctr" fontAlgn="ctr"/>
                      <a:r>
                        <a:rPr lang="fr-FR" b="1">
                          <a:solidFill>
                            <a:schemeClr val="accent1"/>
                          </a:solidFill>
                          <a:effectLst/>
                          <a:latin typeface="Arial Narrow" panose="020B0606020202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b="1">
                          <a:solidFill>
                            <a:schemeClr val="accent1"/>
                          </a:solidFill>
                          <a:effectLst/>
                          <a:latin typeface="Arial Narrow" panose="020B0606020202030204" pitchFamily="34" charset="0"/>
                        </a:rPr>
                        <a:t>Nombre de colonnes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b="1" dirty="0">
                          <a:solidFill>
                            <a:schemeClr val="accent1"/>
                          </a:solidFill>
                          <a:effectLst/>
                          <a:latin typeface="Arial Narrow" panose="020B0606020202030204" pitchFamily="34"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2099324"/>
                  </a:ext>
                </a:extLst>
              </a:tr>
              <a:tr h="0">
                <a:tc>
                  <a:txBody>
                    <a:bodyPr/>
                    <a:lstStyle/>
                    <a:p>
                      <a:pPr algn="ctr" fontAlgn="ctr"/>
                      <a:r>
                        <a:rPr lang="fr-FR" b="1" dirty="0">
                          <a:solidFill>
                            <a:schemeClr val="accent1"/>
                          </a:solidFill>
                          <a:effectLst/>
                          <a:latin typeface="Arial Narrow" panose="020B060602020203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fr-FR" b="1" dirty="0">
                          <a:solidFill>
                            <a:schemeClr val="accent1"/>
                          </a:solidFill>
                          <a:effectLst/>
                          <a:latin typeface="Arial Narrow" panose="020B0606020202030204" pitchFamily="34" charset="0"/>
                        </a:rPr>
                        <a:t>Nombre de variables catégorielles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fr-FR" b="1" dirty="0">
                          <a:solidFill>
                            <a:schemeClr val="accent1"/>
                          </a:solidFill>
                          <a:effectLst/>
                          <a:latin typeface="Arial Narrow" panose="020B0606020202030204" pitchFamily="34" charset="0"/>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095942288"/>
                  </a:ext>
                </a:extLst>
              </a:tr>
              <a:tr h="0">
                <a:tc>
                  <a:txBody>
                    <a:bodyPr/>
                    <a:lstStyle/>
                    <a:p>
                      <a:pPr algn="ctr" fontAlgn="ctr"/>
                      <a:r>
                        <a:rPr lang="fr-FR" b="1">
                          <a:solidFill>
                            <a:schemeClr val="accent1"/>
                          </a:solidFill>
                          <a:effectLst/>
                          <a:latin typeface="Arial Narrow" panose="020B060602020203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b="1">
                          <a:solidFill>
                            <a:schemeClr val="accent1"/>
                          </a:solidFill>
                          <a:effectLst/>
                          <a:latin typeface="Arial Narrow" panose="020B0606020202030204" pitchFamily="34" charset="0"/>
                        </a:rPr>
                        <a:t>Nombre de variables numériques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b="1" dirty="0">
                          <a:solidFill>
                            <a:schemeClr val="accent1"/>
                          </a:solidFill>
                          <a:effectLst/>
                          <a:latin typeface="Arial Narrow" panose="020B060602020203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4123156"/>
                  </a:ext>
                </a:extLst>
              </a:tr>
              <a:tr h="0">
                <a:tc>
                  <a:txBody>
                    <a:bodyPr/>
                    <a:lstStyle/>
                    <a:p>
                      <a:pPr algn="ctr" fontAlgn="ctr"/>
                      <a:r>
                        <a:rPr lang="fr-FR" b="1" dirty="0">
                          <a:solidFill>
                            <a:schemeClr val="accent1"/>
                          </a:solidFill>
                          <a:effectLst/>
                          <a:latin typeface="Arial Narrow" panose="020B060602020203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fr-FR" b="1" dirty="0">
                          <a:solidFill>
                            <a:schemeClr val="accent1"/>
                          </a:solidFill>
                          <a:effectLst/>
                          <a:latin typeface="Arial Narrow" panose="020B0606020202030204" pitchFamily="34" charset="0"/>
                        </a:rPr>
                        <a:t>Pourcentage de données manquantes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fr-FR" b="1" dirty="0">
                          <a:solidFill>
                            <a:schemeClr val="accent1"/>
                          </a:solidFill>
                          <a:effectLst/>
                          <a:latin typeface="Arial Narrow" panose="020B060602020203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581611823"/>
                  </a:ext>
                </a:extLst>
              </a:tr>
              <a:tr h="0">
                <a:tc>
                  <a:txBody>
                    <a:bodyPr/>
                    <a:lstStyle/>
                    <a:p>
                      <a:pPr algn="ctr" fontAlgn="ctr"/>
                      <a:r>
                        <a:rPr lang="fr-FR" b="1">
                          <a:solidFill>
                            <a:schemeClr val="accent1"/>
                          </a:solidFill>
                          <a:effectLst/>
                          <a:latin typeface="Arial Narrow" panose="020B060602020203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b="1">
                          <a:solidFill>
                            <a:schemeClr val="accent1"/>
                          </a:solidFill>
                          <a:effectLst/>
                          <a:latin typeface="Arial Narrow" panose="020B0606020202030204" pitchFamily="34" charset="0"/>
                        </a:rPr>
                        <a:t>Nombre de doublons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fr-FR" b="1" dirty="0">
                          <a:solidFill>
                            <a:schemeClr val="accent1"/>
                          </a:solidFill>
                          <a:effectLst/>
                          <a:latin typeface="Arial Narrow" panose="020B060602020203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9986337"/>
                  </a:ext>
                </a:extLst>
              </a:tr>
              <a:tr h="0">
                <a:tc>
                  <a:txBody>
                    <a:bodyPr/>
                    <a:lstStyle/>
                    <a:p>
                      <a:pPr algn="ctr" fontAlgn="ctr"/>
                      <a:r>
                        <a:rPr lang="fr-FR" b="1" dirty="0">
                          <a:solidFill>
                            <a:schemeClr val="accent1"/>
                          </a:solidFill>
                          <a:effectLst/>
                          <a:latin typeface="Arial Narrow" panose="020B060602020203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fr-FR" b="1" dirty="0">
                          <a:solidFill>
                            <a:schemeClr val="accent1"/>
                          </a:solidFill>
                          <a:effectLst/>
                          <a:latin typeface="Arial Narrow" panose="020B0606020202030204" pitchFamily="34" charset="0"/>
                        </a:rPr>
                        <a:t>Nombre de valeurs manquantes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fr-FR" b="1" dirty="0">
                          <a:solidFill>
                            <a:schemeClr val="accent1"/>
                          </a:solidFill>
                          <a:effectLst/>
                          <a:latin typeface="Arial Narrow" panose="020B0606020202030204" pitchFamily="34" charset="0"/>
                        </a:rPr>
                        <a:t>341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38289418"/>
                  </a:ext>
                </a:extLst>
              </a:tr>
            </a:tbl>
          </a:graphicData>
        </a:graphic>
      </p:graphicFrame>
      <p:sp>
        <p:nvSpPr>
          <p:cNvPr id="7" name="Rectangle 1">
            <a:extLst>
              <a:ext uri="{FF2B5EF4-FFF2-40B4-BE49-F238E27FC236}">
                <a16:creationId xmlns:a16="http://schemas.microsoft.com/office/drawing/2014/main" id="{8D74246F-92D1-F69D-9029-DF6C41BFA420}"/>
              </a:ext>
            </a:extLst>
          </p:cNvPr>
          <p:cNvSpPr>
            <a:spLocks noChangeArrowheads="1"/>
          </p:cNvSpPr>
          <p:nvPr/>
        </p:nvSpPr>
        <p:spPr bwMode="auto">
          <a:xfrm>
            <a:off x="838200" y="3817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C2A9618D-4009-086B-85F0-C0A0028F91E7}"/>
              </a:ext>
            </a:extLst>
          </p:cNvPr>
          <p:cNvSpPr/>
          <p:nvPr/>
        </p:nvSpPr>
        <p:spPr>
          <a:xfrm>
            <a:off x="-8" y="1716829"/>
            <a:ext cx="2789861" cy="5141171"/>
          </a:xfrm>
          <a:prstGeom prst="rect">
            <a:avLst/>
          </a:prstGeom>
          <a:solidFill>
            <a:schemeClr val="accent4">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fr-FR" sz="1800" b="0" i="0" u="none" strike="noStrike" baseline="0" dirty="0">
                <a:solidFill>
                  <a:srgbClr val="0070C1"/>
                </a:solidFill>
                <a:latin typeface="Arial Narrow" panose="020B0606020202030204" pitchFamily="34" charset="0"/>
              </a:rPr>
              <a:t>Uniq_id</a:t>
            </a:r>
          </a:p>
          <a:p>
            <a:pPr algn="l"/>
            <a:r>
              <a:rPr lang="fr-FR" sz="1800" b="0" i="0" u="none" strike="noStrike" baseline="0" dirty="0">
                <a:solidFill>
                  <a:srgbClr val="0070C1"/>
                </a:solidFill>
                <a:latin typeface="Arial Narrow" panose="020B0606020202030204" pitchFamily="34" charset="0"/>
              </a:rPr>
              <a:t>Crawl_timestamp</a:t>
            </a:r>
          </a:p>
          <a:p>
            <a:pPr algn="l"/>
            <a:r>
              <a:rPr lang="fr-FR" sz="1800" b="0" i="0" u="none" strike="noStrike" baseline="0" dirty="0">
                <a:solidFill>
                  <a:srgbClr val="0070C1"/>
                </a:solidFill>
                <a:latin typeface="Arial Narrow" panose="020B0606020202030204" pitchFamily="34" charset="0"/>
              </a:rPr>
              <a:t>Product_url</a:t>
            </a:r>
          </a:p>
          <a:p>
            <a:pPr algn="l"/>
            <a:r>
              <a:rPr lang="fr-FR" sz="1800" b="0" i="0" u="none" strike="noStrike" baseline="0" dirty="0">
                <a:solidFill>
                  <a:srgbClr val="0070C1"/>
                </a:solidFill>
                <a:latin typeface="Arial Narrow" panose="020B0606020202030204" pitchFamily="34" charset="0"/>
              </a:rPr>
              <a:t>Product_name</a:t>
            </a:r>
          </a:p>
          <a:p>
            <a:pPr algn="l"/>
            <a:r>
              <a:rPr lang="fr-FR" sz="1800" b="0" i="0" u="none" strike="noStrike" baseline="0" dirty="0">
                <a:solidFill>
                  <a:srgbClr val="0070C1"/>
                </a:solidFill>
                <a:latin typeface="Arial Narrow" panose="020B0606020202030204" pitchFamily="34" charset="0"/>
              </a:rPr>
              <a:t>Product_category_tree</a:t>
            </a:r>
          </a:p>
          <a:p>
            <a:pPr algn="l"/>
            <a:r>
              <a:rPr lang="fr-FR" sz="1800" b="0" i="0" u="none" strike="noStrike" baseline="0" dirty="0">
                <a:solidFill>
                  <a:srgbClr val="0070C1"/>
                </a:solidFill>
                <a:latin typeface="Arial Narrow" panose="020B0606020202030204" pitchFamily="34" charset="0"/>
              </a:rPr>
              <a:t>Pid Retail_price</a:t>
            </a:r>
          </a:p>
          <a:p>
            <a:pPr algn="l"/>
            <a:r>
              <a:rPr lang="fr-FR" sz="1800" b="0" i="0" u="none" strike="noStrike" baseline="0" dirty="0">
                <a:solidFill>
                  <a:srgbClr val="0070C1"/>
                </a:solidFill>
                <a:latin typeface="Arial Narrow" panose="020B0606020202030204" pitchFamily="34" charset="0"/>
              </a:rPr>
              <a:t>Discounted_price</a:t>
            </a:r>
          </a:p>
          <a:p>
            <a:pPr algn="l"/>
            <a:r>
              <a:rPr lang="fr-FR" sz="1800" b="0" i="0" u="none" strike="noStrike" baseline="0" dirty="0">
                <a:solidFill>
                  <a:srgbClr val="0070C1"/>
                </a:solidFill>
                <a:latin typeface="Arial Narrow" panose="020B0606020202030204" pitchFamily="34" charset="0"/>
              </a:rPr>
              <a:t>Image</a:t>
            </a:r>
          </a:p>
          <a:p>
            <a:pPr algn="l"/>
            <a:r>
              <a:rPr lang="fr-FR" sz="1800" b="0" i="0" u="none" strike="noStrike" baseline="0" dirty="0">
                <a:solidFill>
                  <a:srgbClr val="0070C1"/>
                </a:solidFill>
                <a:latin typeface="Arial Narrow" panose="020B0606020202030204" pitchFamily="34" charset="0"/>
              </a:rPr>
              <a:t>Is_FK_Advantage_product</a:t>
            </a:r>
          </a:p>
          <a:p>
            <a:pPr algn="l"/>
            <a:r>
              <a:rPr lang="fr-FR" sz="1800" b="0" i="0" u="none" strike="noStrike" baseline="0" dirty="0">
                <a:solidFill>
                  <a:srgbClr val="0070C1"/>
                </a:solidFill>
                <a:latin typeface="Arial Narrow" panose="020B0606020202030204" pitchFamily="34" charset="0"/>
              </a:rPr>
              <a:t>Description</a:t>
            </a:r>
          </a:p>
          <a:p>
            <a:pPr algn="l"/>
            <a:r>
              <a:rPr lang="fr-FR" sz="1800" b="0" i="0" u="none" strike="noStrike" baseline="0" dirty="0">
                <a:solidFill>
                  <a:srgbClr val="0070C1"/>
                </a:solidFill>
                <a:latin typeface="Arial Narrow" panose="020B0606020202030204" pitchFamily="34" charset="0"/>
              </a:rPr>
              <a:t>Product_rating</a:t>
            </a:r>
          </a:p>
          <a:p>
            <a:pPr algn="l"/>
            <a:r>
              <a:rPr lang="fr-FR" sz="1800" b="0" i="0" u="none" strike="noStrike" baseline="0" dirty="0">
                <a:solidFill>
                  <a:srgbClr val="0070C1"/>
                </a:solidFill>
                <a:latin typeface="Arial Narrow" panose="020B0606020202030204" pitchFamily="34" charset="0"/>
              </a:rPr>
              <a:t>Overall_rating</a:t>
            </a:r>
          </a:p>
          <a:p>
            <a:pPr algn="l"/>
            <a:r>
              <a:rPr lang="fr-FR" sz="1800" b="0" i="0" u="none" strike="noStrike" baseline="0" dirty="0">
                <a:solidFill>
                  <a:srgbClr val="0070C1"/>
                </a:solidFill>
                <a:latin typeface="Arial Narrow" panose="020B0606020202030204" pitchFamily="34" charset="0"/>
              </a:rPr>
              <a:t>Brand</a:t>
            </a:r>
          </a:p>
          <a:p>
            <a:pPr algn="l"/>
            <a:r>
              <a:rPr lang="fr-FR" sz="1800" b="0" i="0" u="none" strike="noStrike" baseline="0" dirty="0">
                <a:solidFill>
                  <a:srgbClr val="0070C1"/>
                </a:solidFill>
                <a:latin typeface="Arial Narrow" panose="020B0606020202030204" pitchFamily="34" charset="0"/>
              </a:rPr>
              <a:t>Product_specifications</a:t>
            </a:r>
            <a:endParaRPr lang="fr-FR" dirty="0">
              <a:latin typeface="Arial Narrow" panose="020B0606020202030204" pitchFamily="34" charset="0"/>
            </a:endParaRPr>
          </a:p>
        </p:txBody>
      </p:sp>
      <p:cxnSp>
        <p:nvCxnSpPr>
          <p:cNvPr id="12" name="Connecteur droit 11">
            <a:extLst>
              <a:ext uri="{FF2B5EF4-FFF2-40B4-BE49-F238E27FC236}">
                <a16:creationId xmlns:a16="http://schemas.microsoft.com/office/drawing/2014/main" id="{97325D00-9578-92CE-0A6A-EDEE51628223}"/>
              </a:ext>
            </a:extLst>
          </p:cNvPr>
          <p:cNvCxnSpPr/>
          <p:nvPr/>
        </p:nvCxnSpPr>
        <p:spPr>
          <a:xfrm>
            <a:off x="0" y="211804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CEC88C-79AD-1F05-511B-0A3C8897C0DF}"/>
              </a:ext>
            </a:extLst>
          </p:cNvPr>
          <p:cNvSpPr/>
          <p:nvPr/>
        </p:nvSpPr>
        <p:spPr>
          <a:xfrm>
            <a:off x="-8" y="737419"/>
            <a:ext cx="8382628" cy="97941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rial Narrow" panose="020B0606020202030204" pitchFamily="34" charset="0"/>
              </a:rPr>
              <a:t>"Baby Care“, "Beauty and Personal Care“, "Computers“, "Home Decor &amp; Festive Needs“, "Home Furnishing“, "Kitchen &amp; Dining“, "Watches"</a:t>
            </a:r>
            <a:endParaRPr lang="fr-FR" sz="2400" dirty="0">
              <a:solidFill>
                <a:schemeClr val="accent1"/>
              </a:solidFill>
              <a:latin typeface="Arial Narrow" panose="020B0606020202030204" pitchFamily="34" charset="0"/>
            </a:endParaRPr>
          </a:p>
        </p:txBody>
      </p:sp>
      <p:sp>
        <p:nvSpPr>
          <p:cNvPr id="14" name="Rectangle 13">
            <a:extLst>
              <a:ext uri="{FF2B5EF4-FFF2-40B4-BE49-F238E27FC236}">
                <a16:creationId xmlns:a16="http://schemas.microsoft.com/office/drawing/2014/main" id="{497D34A3-B824-3D82-3C3F-9B060536E3B8}"/>
              </a:ext>
            </a:extLst>
          </p:cNvPr>
          <p:cNvSpPr/>
          <p:nvPr/>
        </p:nvSpPr>
        <p:spPr>
          <a:xfrm>
            <a:off x="2789853" y="5478975"/>
            <a:ext cx="5593487" cy="138834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fr-FR" altLang="fr-FR" sz="1200" b="0" i="0" u="none" strike="noStrike" cap="none" normalizeH="0" baseline="0" dirty="0">
                <a:ln>
                  <a:noFill/>
                </a:ln>
                <a:solidFill>
                  <a:schemeClr val="accent1"/>
                </a:solidFill>
                <a:effectLst/>
                <a:latin typeface="Arial Narrow" panose="020B0606020202030204" pitchFamily="34" charset="0"/>
              </a:rPr>
              <a:t>‘</a:t>
            </a:r>
            <a:r>
              <a:rPr kumimoji="0" lang="fr-FR" altLang="fr-FR" sz="2000" b="0" i="0" u="none" strike="noStrike" cap="none" normalizeH="0" baseline="0" dirty="0">
                <a:ln>
                  <a:noFill/>
                </a:ln>
                <a:solidFill>
                  <a:schemeClr val="accent1"/>
                </a:solidFill>
                <a:effectLst/>
                <a:latin typeface="Arial Narrow" panose="020B0606020202030204" pitchFamily="34" charset="0"/>
              </a:rPr>
              <a:t>key </a:t>
            </a:r>
            <a:r>
              <a:rPr kumimoji="0" lang="fr-FR" altLang="fr-FR" sz="2000" b="0" i="0" u="none" strike="noStrike" cap="none" normalizeH="0" baseline="0" dirty="0" err="1">
                <a:ln>
                  <a:noFill/>
                </a:ln>
                <a:solidFill>
                  <a:schemeClr val="accent1"/>
                </a:solidFill>
                <a:effectLst/>
                <a:latin typeface="Arial Narrow" panose="020B0606020202030204" pitchFamily="34" charset="0"/>
              </a:rPr>
              <a:t>feature</a:t>
            </a:r>
            <a:r>
              <a:rPr kumimoji="0" lang="fr-FR" altLang="fr-FR" sz="2000" b="0" i="0" u="none" strike="noStrike" cap="none" normalizeH="0" baseline="0" dirty="0">
                <a:ln>
                  <a:noFill/>
                </a:ln>
                <a:solidFill>
                  <a:schemeClr val="accent1"/>
                </a:solidFill>
                <a:effectLst/>
                <a:latin typeface="Arial Narrow" panose="020B0606020202030204" pitchFamily="34" charset="0"/>
              </a:rPr>
              <a:t> </a:t>
            </a:r>
            <a:r>
              <a:rPr kumimoji="0" lang="fr-FR" altLang="fr-FR" sz="2000" b="0" i="0" u="none" strike="noStrike" cap="none" normalizeH="0" baseline="0" dirty="0" err="1">
                <a:ln>
                  <a:noFill/>
                </a:ln>
                <a:solidFill>
                  <a:schemeClr val="accent1"/>
                </a:solidFill>
                <a:effectLst/>
                <a:latin typeface="Arial Narrow" panose="020B0606020202030204" pitchFamily="34" charset="0"/>
              </a:rPr>
              <a:t>elegance</a:t>
            </a:r>
            <a:r>
              <a:rPr kumimoji="0" lang="fr-FR" altLang="fr-FR" sz="2000" b="0" i="0" u="none" strike="noStrike" cap="none" normalizeH="0" baseline="0" dirty="0">
                <a:ln>
                  <a:noFill/>
                </a:ln>
                <a:solidFill>
                  <a:schemeClr val="accent1"/>
                </a:solidFill>
                <a:effectLst/>
                <a:latin typeface="Arial Narrow" panose="020B0606020202030204" pitchFamily="34" charset="0"/>
              </a:rPr>
              <a:t> polyester </a:t>
            </a:r>
            <a:r>
              <a:rPr kumimoji="0" lang="fr-FR" altLang="fr-FR" sz="2000" b="0" i="0" u="none" strike="noStrike" cap="none" normalizeH="0" baseline="0" dirty="0" err="1">
                <a:ln>
                  <a:noFill/>
                </a:ln>
                <a:solidFill>
                  <a:schemeClr val="accent1"/>
                </a:solidFill>
                <a:effectLst/>
                <a:latin typeface="Arial Narrow" panose="020B0606020202030204" pitchFamily="34" charset="0"/>
              </a:rPr>
              <a:t>multicolor</a:t>
            </a:r>
            <a:r>
              <a:rPr kumimoji="0" lang="fr-FR" altLang="fr-FR" sz="2000" b="0" i="0" u="none" strike="noStrike" cap="none" normalizeH="0" baseline="0" dirty="0">
                <a:ln>
                  <a:noFill/>
                </a:ln>
                <a:solidFill>
                  <a:schemeClr val="accent1"/>
                </a:solidFill>
                <a:effectLst/>
                <a:latin typeface="Arial Narrow" panose="020B0606020202030204" pitchFamily="34" charset="0"/>
              </a:rPr>
              <a:t> abstract </a:t>
            </a:r>
            <a:r>
              <a:rPr kumimoji="0" lang="fr-FR" altLang="fr-FR" sz="2000" b="0" i="0" u="none" strike="noStrike" cap="none" normalizeH="0" baseline="0" dirty="0" err="1">
                <a:ln>
                  <a:noFill/>
                </a:ln>
                <a:solidFill>
                  <a:schemeClr val="accent1"/>
                </a:solidFill>
                <a:effectLst/>
                <a:latin typeface="Arial Narrow" panose="020B0606020202030204" pitchFamily="34" charset="0"/>
              </a:rPr>
              <a:t>eyelet</a:t>
            </a:r>
            <a:r>
              <a:rPr kumimoji="0" lang="fr-FR" altLang="fr-FR" sz="2000" b="0" i="0" u="none" strike="noStrike" cap="none" normalizeH="0" baseline="0" dirty="0">
                <a:ln>
                  <a:noFill/>
                </a:ln>
                <a:solidFill>
                  <a:schemeClr val="accent1"/>
                </a:solidFill>
                <a:effectLst/>
                <a:latin typeface="Arial Narrow" panose="020B0606020202030204" pitchFamily="34" charset="0"/>
              </a:rPr>
              <a:t> </a:t>
            </a:r>
            <a:r>
              <a:rPr kumimoji="0" lang="fr-FR" altLang="fr-FR" sz="2000" b="0" i="0" u="none" strike="noStrike" cap="none" normalizeH="0" baseline="0" dirty="0" err="1">
                <a:ln>
                  <a:noFill/>
                </a:ln>
                <a:solidFill>
                  <a:schemeClr val="accent1"/>
                </a:solidFill>
                <a:effectLst/>
                <a:latin typeface="Arial Narrow" panose="020B0606020202030204" pitchFamily="34" charset="0"/>
              </a:rPr>
              <a:t>door</a:t>
            </a:r>
            <a:r>
              <a:rPr kumimoji="0" lang="fr-FR" altLang="fr-FR" sz="2000" b="0" i="0" u="none" strike="noStrike" cap="none" normalizeH="0" baseline="0" dirty="0">
                <a:ln>
                  <a:noFill/>
                </a:ln>
                <a:solidFill>
                  <a:schemeClr val="accent1"/>
                </a:solidFill>
                <a:effectLst/>
                <a:latin typeface="Arial Narrow" panose="020B0606020202030204" pitchFamily="34" charset="0"/>
              </a:rPr>
              <a:t> curtain floral curtain </a:t>
            </a:r>
            <a:r>
              <a:rPr kumimoji="0" lang="fr-FR" altLang="fr-FR" sz="2000" b="0" i="0" u="none" strike="noStrike" cap="none" normalizeH="0" baseline="0" dirty="0" err="1">
                <a:ln>
                  <a:noFill/>
                </a:ln>
                <a:solidFill>
                  <a:schemeClr val="accent1"/>
                </a:solidFill>
                <a:effectLst/>
                <a:latin typeface="Arial Narrow" panose="020B0606020202030204" pitchFamily="34" charset="0"/>
              </a:rPr>
              <a:t>elegance</a:t>
            </a:r>
            <a:r>
              <a:rPr kumimoji="0" lang="fr-FR" altLang="fr-FR" sz="2000" b="0" i="0" u="none" strike="noStrike" cap="none" normalizeH="0" baseline="0" dirty="0">
                <a:ln>
                  <a:noFill/>
                </a:ln>
                <a:solidFill>
                  <a:schemeClr val="accent1"/>
                </a:solidFill>
                <a:effectLst/>
                <a:latin typeface="Arial Narrow" panose="020B0606020202030204" pitchFamily="34" charset="0"/>
              </a:rPr>
              <a:t> polyester </a:t>
            </a:r>
            <a:r>
              <a:rPr kumimoji="0" lang="fr-FR" altLang="fr-FR" sz="2000" b="0" i="0" u="none" strike="noStrike" cap="none" normalizeH="0" baseline="0" dirty="0" err="1">
                <a:ln>
                  <a:noFill/>
                </a:ln>
                <a:solidFill>
                  <a:schemeClr val="accent1"/>
                </a:solidFill>
                <a:effectLst/>
                <a:latin typeface="Arial Narrow" panose="020B0606020202030204" pitchFamily="34" charset="0"/>
              </a:rPr>
              <a:t>multicolor</a:t>
            </a:r>
            <a:r>
              <a:rPr kumimoji="0" lang="fr-FR" altLang="fr-FR" sz="2000" b="0" i="0" u="none" strike="noStrike" cap="none" normalizeH="0" baseline="0" dirty="0">
                <a:ln>
                  <a:noFill/>
                </a:ln>
                <a:solidFill>
                  <a:schemeClr val="accent1"/>
                </a:solidFill>
                <a:effectLst/>
                <a:latin typeface="Arial Narrow" panose="020B0606020202030204" pitchFamily="34" charset="0"/>
              </a:rPr>
              <a:t> abstract </a:t>
            </a:r>
            <a:r>
              <a:rPr kumimoji="0" lang="fr-FR" altLang="fr-FR" sz="2000" b="0" i="0" u="none" strike="noStrike" cap="none" normalizeH="0" baseline="0" dirty="0" err="1">
                <a:ln>
                  <a:noFill/>
                </a:ln>
                <a:solidFill>
                  <a:schemeClr val="accent1"/>
                </a:solidFill>
                <a:effectLst/>
                <a:latin typeface="Arial Narrow" panose="020B0606020202030204" pitchFamily="34" charset="0"/>
              </a:rPr>
              <a:t>eyelet</a:t>
            </a:r>
            <a:r>
              <a:rPr kumimoji="0" lang="fr-FR" altLang="fr-FR" sz="2000" b="0" i="0" u="none" strike="noStrike" cap="none" normalizeH="0" baseline="0" dirty="0">
                <a:ln>
                  <a:noFill/>
                </a:ln>
                <a:solidFill>
                  <a:schemeClr val="accent1"/>
                </a:solidFill>
                <a:effectLst/>
                <a:latin typeface="Arial Narrow" panose="020B0606020202030204" pitchFamily="34" charset="0"/>
              </a:rPr>
              <a:t> </a:t>
            </a:r>
            <a:r>
              <a:rPr kumimoji="0" lang="fr-FR" altLang="fr-FR" sz="2000" b="0" i="0" u="none" strike="noStrike" cap="none" normalizeH="0" baseline="0" dirty="0" err="1">
                <a:ln>
                  <a:noFill/>
                </a:ln>
                <a:solidFill>
                  <a:schemeClr val="accent1"/>
                </a:solidFill>
                <a:effectLst/>
                <a:latin typeface="Arial Narrow" panose="020B0606020202030204" pitchFamily="34" charset="0"/>
              </a:rPr>
              <a:t>door</a:t>
            </a:r>
            <a:r>
              <a:rPr kumimoji="0" lang="fr-FR" altLang="fr-FR" sz="2000" b="0" i="0" u="none" strike="noStrike" cap="none" normalizeH="0" baseline="0" dirty="0">
                <a:ln>
                  <a:noFill/>
                </a:ln>
                <a:solidFill>
                  <a:schemeClr val="accent1"/>
                </a:solidFill>
                <a:effectLst/>
                <a:latin typeface="Arial Narrow" panose="020B0606020202030204" pitchFamily="34" charset="0"/>
              </a:rPr>
              <a:t> curtain 213 cm </a:t>
            </a:r>
            <a:r>
              <a:rPr kumimoji="0" lang="fr-FR" altLang="fr-FR" sz="2000" b="0" i="0" u="none" strike="noStrike" cap="none" normalizeH="0" baseline="0" dirty="0" err="1">
                <a:ln>
                  <a:noFill/>
                </a:ln>
                <a:solidFill>
                  <a:schemeClr val="accent1"/>
                </a:solidFill>
                <a:effectLst/>
                <a:latin typeface="Arial Narrow" panose="020B0606020202030204" pitchFamily="34" charset="0"/>
              </a:rPr>
              <a:t>height</a:t>
            </a:r>
            <a:r>
              <a:rPr kumimoji="0" lang="fr-FR" altLang="fr-FR" sz="2000" b="0" i="0" u="none" strike="noStrike" cap="none" normalizeH="0" baseline="0" dirty="0">
                <a:ln>
                  <a:noFill/>
                </a:ln>
                <a:solidFill>
                  <a:schemeClr val="accent1"/>
                </a:solidFill>
                <a:effectLst/>
                <a:latin typeface="Arial Narrow" panose="020B0606020202030204" pitchFamily="34" charset="0"/>
              </a:rPr>
              <a:t> pack 2 </a:t>
            </a:r>
            <a:r>
              <a:rPr kumimoji="0" lang="fr-FR" altLang="fr-FR" sz="2000" b="0" i="0" u="none" strike="noStrike" cap="none" normalizeH="0" baseline="0" dirty="0" err="1">
                <a:ln>
                  <a:noFill/>
                </a:ln>
                <a:solidFill>
                  <a:schemeClr val="accent1"/>
                </a:solidFill>
                <a:effectLst/>
                <a:latin typeface="Arial Narrow" panose="020B0606020202030204" pitchFamily="34" charset="0"/>
              </a:rPr>
              <a:t>price</a:t>
            </a:r>
            <a:r>
              <a:rPr kumimoji="0" lang="fr-FR" altLang="fr-FR" sz="2000" b="0" i="0" u="none" strike="noStrike" cap="none" normalizeH="0" baseline="0" dirty="0">
                <a:ln>
                  <a:noFill/>
                </a:ln>
                <a:solidFill>
                  <a:schemeClr val="accent1"/>
                </a:solidFill>
                <a:effectLst/>
                <a:latin typeface="Arial Narrow" panose="020B0606020202030204" pitchFamily="34" charset="0"/>
              </a:rPr>
              <a:t> r 899 curtain </a:t>
            </a:r>
            <a:r>
              <a:rPr kumimoji="0" lang="fr-FR" altLang="fr-FR" sz="2000" b="0" i="0" u="none" strike="noStrike" cap="none" normalizeH="0" baseline="0" dirty="0" err="1">
                <a:ln>
                  <a:noFill/>
                </a:ln>
                <a:solidFill>
                  <a:schemeClr val="accent1"/>
                </a:solidFill>
                <a:effectLst/>
                <a:latin typeface="Arial Narrow" panose="020B0606020202030204" pitchFamily="34" charset="0"/>
              </a:rPr>
              <a:t>enhance</a:t>
            </a:r>
            <a:r>
              <a:rPr kumimoji="0" lang="fr-FR" altLang="fr-FR" sz="2000" b="0" i="0" u="none" strike="noStrike" cap="none" normalizeH="0" baseline="0" dirty="0">
                <a:ln>
                  <a:noFill/>
                </a:ln>
                <a:solidFill>
                  <a:schemeClr val="accent1"/>
                </a:solidFill>
                <a:effectLst/>
                <a:latin typeface="Arial Narrow" panose="020B0606020202030204" pitchFamily="34" charset="0"/>
              </a:rPr>
              <a:t> look </a:t>
            </a:r>
            <a:r>
              <a:rPr kumimoji="0" lang="fr-FR" altLang="fr-FR" sz="2000" b="0" i="0" u="none" strike="noStrike" cap="none" normalizeH="0" baseline="0" dirty="0" err="1">
                <a:ln>
                  <a:noFill/>
                </a:ln>
                <a:solidFill>
                  <a:schemeClr val="accent1"/>
                </a:solidFill>
                <a:effectLst/>
                <a:latin typeface="Arial Narrow" panose="020B0606020202030204" pitchFamily="34" charset="0"/>
              </a:rPr>
              <a:t>interiors</a:t>
            </a:r>
            <a:r>
              <a:rPr kumimoji="0" lang="fr-FR" altLang="fr-FR" sz="2000" b="0" i="0" u="none" strike="noStrike" cap="none" normalizeH="0" baseline="0" dirty="0">
                <a:ln>
                  <a:noFill/>
                </a:ln>
                <a:solidFill>
                  <a:schemeClr val="accent1"/>
                </a:solidFill>
                <a:effectLst/>
                <a:latin typeface="Arial Narrow" panose="020B0606020202030204" pitchFamily="34" charset="0"/>
              </a:rPr>
              <a:t>.’</a:t>
            </a:r>
            <a:endParaRPr lang="fr-FR" sz="2000" dirty="0">
              <a:solidFill>
                <a:schemeClr val="accent1"/>
              </a:solidFill>
              <a:latin typeface="Arial Narrow" panose="020B0606020202030204" pitchFamily="34" charset="0"/>
            </a:endParaRPr>
          </a:p>
        </p:txBody>
      </p:sp>
      <p:pic>
        <p:nvPicPr>
          <p:cNvPr id="1029" name="Picture 5">
            <a:extLst>
              <a:ext uri="{FF2B5EF4-FFF2-40B4-BE49-F238E27FC236}">
                <a16:creationId xmlns:a16="http://schemas.microsoft.com/office/drawing/2014/main" id="{D73A3E8A-59BC-BA5F-C229-14B6CD1BF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748" y="1735216"/>
            <a:ext cx="2379290" cy="363128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DA88BF29-E661-3C48-0576-FF807FDC4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451" y="1735215"/>
            <a:ext cx="2379290" cy="3725375"/>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e 21">
            <a:extLst>
              <a:ext uri="{FF2B5EF4-FFF2-40B4-BE49-F238E27FC236}">
                <a16:creationId xmlns:a16="http://schemas.microsoft.com/office/drawing/2014/main" id="{8B87B586-58D1-25A2-70AF-6CE05010933E}"/>
              </a:ext>
            </a:extLst>
          </p:cNvPr>
          <p:cNvGrpSpPr/>
          <p:nvPr/>
        </p:nvGrpSpPr>
        <p:grpSpPr>
          <a:xfrm>
            <a:off x="18808" y="3442870"/>
            <a:ext cx="2379600" cy="356400"/>
            <a:chOff x="18808" y="3246230"/>
            <a:chExt cx="2379600" cy="356400"/>
          </a:xfrm>
        </p:grpSpPr>
        <mc:AlternateContent xmlns:mc="http://schemas.openxmlformats.org/markup-compatibility/2006" xmlns:p14="http://schemas.microsoft.com/office/powerpoint/2010/main">
          <mc:Choice Requires="p14">
            <p:contentPart p14:bwMode="auto" r:id="rId4">
              <p14:nvContentPartPr>
                <p14:cNvPr id="20" name="Encre 19">
                  <a:extLst>
                    <a:ext uri="{FF2B5EF4-FFF2-40B4-BE49-F238E27FC236}">
                      <a16:creationId xmlns:a16="http://schemas.microsoft.com/office/drawing/2014/main" id="{F4AF8E6E-E72A-DFA9-9272-8FB1F93D6105}"/>
                    </a:ext>
                  </a:extLst>
                </p14:cNvPr>
                <p14:cNvContentPartPr/>
                <p14:nvPr/>
              </p14:nvContentPartPr>
              <p14:xfrm>
                <a:off x="18808" y="3246230"/>
                <a:ext cx="2367000" cy="356400"/>
              </p14:xfrm>
            </p:contentPart>
          </mc:Choice>
          <mc:Fallback xmlns="">
            <p:pic>
              <p:nvPicPr>
                <p:cNvPr id="20" name="Encre 19">
                  <a:extLst>
                    <a:ext uri="{FF2B5EF4-FFF2-40B4-BE49-F238E27FC236}">
                      <a16:creationId xmlns:a16="http://schemas.microsoft.com/office/drawing/2014/main" id="{F4AF8E6E-E72A-DFA9-9272-8FB1F93D6105}"/>
                    </a:ext>
                  </a:extLst>
                </p:cNvPr>
                <p:cNvPicPr/>
                <p:nvPr/>
              </p:nvPicPr>
              <p:blipFill>
                <a:blip r:embed="rId5"/>
                <a:stretch>
                  <a:fillRect/>
                </a:stretch>
              </p:blipFill>
              <p:spPr>
                <a:xfrm>
                  <a:off x="12688" y="3240110"/>
                  <a:ext cx="23792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Encre 20">
                  <a:extLst>
                    <a:ext uri="{FF2B5EF4-FFF2-40B4-BE49-F238E27FC236}">
                      <a16:creationId xmlns:a16="http://schemas.microsoft.com/office/drawing/2014/main" id="{8CDB3CCA-A465-13C2-AFC9-6600A4F9F23F}"/>
                    </a:ext>
                  </a:extLst>
                </p14:cNvPr>
                <p14:cNvContentPartPr/>
                <p14:nvPr/>
              </p14:nvContentPartPr>
              <p14:xfrm>
                <a:off x="2398048" y="3424430"/>
                <a:ext cx="360" cy="360"/>
              </p14:xfrm>
            </p:contentPart>
          </mc:Choice>
          <mc:Fallback xmlns="">
            <p:pic>
              <p:nvPicPr>
                <p:cNvPr id="21" name="Encre 20">
                  <a:extLst>
                    <a:ext uri="{FF2B5EF4-FFF2-40B4-BE49-F238E27FC236}">
                      <a16:creationId xmlns:a16="http://schemas.microsoft.com/office/drawing/2014/main" id="{8CDB3CCA-A465-13C2-AFC9-6600A4F9F23F}"/>
                    </a:ext>
                  </a:extLst>
                </p:cNvPr>
                <p:cNvPicPr/>
                <p:nvPr/>
              </p:nvPicPr>
              <p:blipFill>
                <a:blip r:embed="rId7"/>
                <a:stretch>
                  <a:fillRect/>
                </a:stretch>
              </p:blipFill>
              <p:spPr>
                <a:xfrm>
                  <a:off x="2391928" y="3418310"/>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3" name="Encre 22">
                <a:extLst>
                  <a:ext uri="{FF2B5EF4-FFF2-40B4-BE49-F238E27FC236}">
                    <a16:creationId xmlns:a16="http://schemas.microsoft.com/office/drawing/2014/main" id="{341B83DB-F0A7-7032-FF36-599E2A1C3B83}"/>
                  </a:ext>
                </a:extLst>
              </p14:cNvPr>
              <p14:cNvContentPartPr/>
              <p14:nvPr/>
            </p14:nvContentPartPr>
            <p14:xfrm>
              <a:off x="737008" y="4123910"/>
              <a:ext cx="360" cy="360"/>
            </p14:xfrm>
          </p:contentPart>
        </mc:Choice>
        <mc:Fallback xmlns="">
          <p:pic>
            <p:nvPicPr>
              <p:cNvPr id="23" name="Encre 22">
                <a:extLst>
                  <a:ext uri="{FF2B5EF4-FFF2-40B4-BE49-F238E27FC236}">
                    <a16:creationId xmlns:a16="http://schemas.microsoft.com/office/drawing/2014/main" id="{341B83DB-F0A7-7032-FF36-599E2A1C3B83}"/>
                  </a:ext>
                </a:extLst>
              </p:cNvPr>
              <p:cNvPicPr/>
              <p:nvPr/>
            </p:nvPicPr>
            <p:blipFill>
              <a:blip r:embed="rId7"/>
              <a:stretch>
                <a:fillRect/>
              </a:stretch>
            </p:blipFill>
            <p:spPr>
              <a:xfrm>
                <a:off x="730888" y="411779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Encre 23">
                <a:extLst>
                  <a:ext uri="{FF2B5EF4-FFF2-40B4-BE49-F238E27FC236}">
                    <a16:creationId xmlns:a16="http://schemas.microsoft.com/office/drawing/2014/main" id="{6957CFEB-FAD6-9422-1DF8-C1865C4AD363}"/>
                  </a:ext>
                </a:extLst>
              </p14:cNvPr>
              <p14:cNvContentPartPr/>
              <p14:nvPr/>
            </p14:nvContentPartPr>
            <p14:xfrm>
              <a:off x="47968" y="4283334"/>
              <a:ext cx="727560" cy="300600"/>
            </p14:xfrm>
          </p:contentPart>
        </mc:Choice>
        <mc:Fallback xmlns="">
          <p:pic>
            <p:nvPicPr>
              <p:cNvPr id="24" name="Encre 23">
                <a:extLst>
                  <a:ext uri="{FF2B5EF4-FFF2-40B4-BE49-F238E27FC236}">
                    <a16:creationId xmlns:a16="http://schemas.microsoft.com/office/drawing/2014/main" id="{6957CFEB-FAD6-9422-1DF8-C1865C4AD363}"/>
                  </a:ext>
                </a:extLst>
              </p:cNvPr>
              <p:cNvPicPr/>
              <p:nvPr/>
            </p:nvPicPr>
            <p:blipFill>
              <a:blip r:embed="rId10"/>
              <a:stretch>
                <a:fillRect/>
              </a:stretch>
            </p:blipFill>
            <p:spPr>
              <a:xfrm>
                <a:off x="41848" y="4277221"/>
                <a:ext cx="739800" cy="31282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Encre 25">
                <a:extLst>
                  <a:ext uri="{FF2B5EF4-FFF2-40B4-BE49-F238E27FC236}">
                    <a16:creationId xmlns:a16="http://schemas.microsoft.com/office/drawing/2014/main" id="{FC4B80E4-9D05-FD15-086B-98831A59E025}"/>
                  </a:ext>
                </a:extLst>
              </p14:cNvPr>
              <p14:cNvContentPartPr/>
              <p14:nvPr/>
            </p14:nvContentPartPr>
            <p14:xfrm>
              <a:off x="10599208" y="5710430"/>
              <a:ext cx="360" cy="360"/>
            </p14:xfrm>
          </p:contentPart>
        </mc:Choice>
        <mc:Fallback xmlns="">
          <p:pic>
            <p:nvPicPr>
              <p:cNvPr id="26" name="Encre 25">
                <a:extLst>
                  <a:ext uri="{FF2B5EF4-FFF2-40B4-BE49-F238E27FC236}">
                    <a16:creationId xmlns:a16="http://schemas.microsoft.com/office/drawing/2014/main" id="{FC4B80E4-9D05-FD15-086B-98831A59E025}"/>
                  </a:ext>
                </a:extLst>
              </p:cNvPr>
              <p:cNvPicPr/>
              <p:nvPr/>
            </p:nvPicPr>
            <p:blipFill>
              <a:blip r:embed="rId12"/>
              <a:stretch>
                <a:fillRect/>
              </a:stretch>
            </p:blipFill>
            <p:spPr>
              <a:xfrm>
                <a:off x="10593088" y="5704310"/>
                <a:ext cx="12600" cy="12600"/>
              </a:xfrm>
              <a:prstGeom prst="rect">
                <a:avLst/>
              </a:prstGeom>
            </p:spPr>
          </p:pic>
        </mc:Fallback>
      </mc:AlternateContent>
      <p:grpSp>
        <p:nvGrpSpPr>
          <p:cNvPr id="29" name="Groupe 28">
            <a:extLst>
              <a:ext uri="{FF2B5EF4-FFF2-40B4-BE49-F238E27FC236}">
                <a16:creationId xmlns:a16="http://schemas.microsoft.com/office/drawing/2014/main" id="{6A39FD2F-2A9A-F0F5-2DEF-457C26F09872}"/>
              </a:ext>
            </a:extLst>
          </p:cNvPr>
          <p:cNvGrpSpPr/>
          <p:nvPr/>
        </p:nvGrpSpPr>
        <p:grpSpPr>
          <a:xfrm>
            <a:off x="12932008" y="5038670"/>
            <a:ext cx="360" cy="360"/>
            <a:chOff x="12932008" y="5038670"/>
            <a:chExt cx="360" cy="360"/>
          </a:xfrm>
        </p:grpSpPr>
        <mc:AlternateContent xmlns:mc="http://schemas.openxmlformats.org/markup-compatibility/2006" xmlns:p14="http://schemas.microsoft.com/office/powerpoint/2010/main">
          <mc:Choice Requires="p14">
            <p:contentPart p14:bwMode="auto" r:id="rId13">
              <p14:nvContentPartPr>
                <p14:cNvPr id="27" name="Encre 26">
                  <a:extLst>
                    <a:ext uri="{FF2B5EF4-FFF2-40B4-BE49-F238E27FC236}">
                      <a16:creationId xmlns:a16="http://schemas.microsoft.com/office/drawing/2014/main" id="{F50CCC47-2827-9E84-53C4-BB6C72FF6713}"/>
                    </a:ext>
                  </a:extLst>
                </p14:cNvPr>
                <p14:cNvContentPartPr/>
                <p14:nvPr/>
              </p14:nvContentPartPr>
              <p14:xfrm>
                <a:off x="12932008" y="5038670"/>
                <a:ext cx="360" cy="360"/>
              </p14:xfrm>
            </p:contentPart>
          </mc:Choice>
          <mc:Fallback xmlns="">
            <p:pic>
              <p:nvPicPr>
                <p:cNvPr id="27" name="Encre 26">
                  <a:extLst>
                    <a:ext uri="{FF2B5EF4-FFF2-40B4-BE49-F238E27FC236}">
                      <a16:creationId xmlns:a16="http://schemas.microsoft.com/office/drawing/2014/main" id="{F50CCC47-2827-9E84-53C4-BB6C72FF6713}"/>
                    </a:ext>
                  </a:extLst>
                </p:cNvPr>
                <p:cNvPicPr/>
                <p:nvPr/>
              </p:nvPicPr>
              <p:blipFill>
                <a:blip r:embed="rId12"/>
                <a:stretch>
                  <a:fillRect/>
                </a:stretch>
              </p:blipFill>
              <p:spPr>
                <a:xfrm>
                  <a:off x="12925888" y="503255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Encre 27">
                  <a:extLst>
                    <a:ext uri="{FF2B5EF4-FFF2-40B4-BE49-F238E27FC236}">
                      <a16:creationId xmlns:a16="http://schemas.microsoft.com/office/drawing/2014/main" id="{309FA71D-EAB6-2E4F-CBB8-9DE1821C1E47}"/>
                    </a:ext>
                  </a:extLst>
                </p14:cNvPr>
                <p14:cNvContentPartPr/>
                <p14:nvPr/>
              </p14:nvContentPartPr>
              <p14:xfrm>
                <a:off x="12932008" y="5038670"/>
                <a:ext cx="360" cy="360"/>
              </p14:xfrm>
            </p:contentPart>
          </mc:Choice>
          <mc:Fallback xmlns="">
            <p:pic>
              <p:nvPicPr>
                <p:cNvPr id="28" name="Encre 27">
                  <a:extLst>
                    <a:ext uri="{FF2B5EF4-FFF2-40B4-BE49-F238E27FC236}">
                      <a16:creationId xmlns:a16="http://schemas.microsoft.com/office/drawing/2014/main" id="{309FA71D-EAB6-2E4F-CBB8-9DE1821C1E47}"/>
                    </a:ext>
                  </a:extLst>
                </p:cNvPr>
                <p:cNvPicPr/>
                <p:nvPr/>
              </p:nvPicPr>
              <p:blipFill>
                <a:blip r:embed="rId12"/>
                <a:stretch>
                  <a:fillRect/>
                </a:stretch>
              </p:blipFill>
              <p:spPr>
                <a:xfrm>
                  <a:off x="12925888" y="5032550"/>
                  <a:ext cx="12600" cy="12600"/>
                </a:xfrm>
                <a:prstGeom prst="rect">
                  <a:avLst/>
                </a:prstGeom>
              </p:spPr>
            </p:pic>
          </mc:Fallback>
        </mc:AlternateContent>
      </p:grpSp>
      <p:grpSp>
        <p:nvGrpSpPr>
          <p:cNvPr id="32" name="Groupe 31">
            <a:extLst>
              <a:ext uri="{FF2B5EF4-FFF2-40B4-BE49-F238E27FC236}">
                <a16:creationId xmlns:a16="http://schemas.microsoft.com/office/drawing/2014/main" id="{AE0A080B-31C4-BF58-898A-468C01F10909}"/>
              </a:ext>
            </a:extLst>
          </p:cNvPr>
          <p:cNvGrpSpPr/>
          <p:nvPr/>
        </p:nvGrpSpPr>
        <p:grpSpPr>
          <a:xfrm>
            <a:off x="5402248" y="5561030"/>
            <a:ext cx="360" cy="360"/>
            <a:chOff x="5402248" y="5561030"/>
            <a:chExt cx="360" cy="360"/>
          </a:xfrm>
        </p:grpSpPr>
        <mc:AlternateContent xmlns:mc="http://schemas.openxmlformats.org/markup-compatibility/2006" xmlns:p14="http://schemas.microsoft.com/office/powerpoint/2010/main">
          <mc:Choice Requires="p14">
            <p:contentPart p14:bwMode="auto" r:id="rId15">
              <p14:nvContentPartPr>
                <p14:cNvPr id="30" name="Encre 29">
                  <a:extLst>
                    <a:ext uri="{FF2B5EF4-FFF2-40B4-BE49-F238E27FC236}">
                      <a16:creationId xmlns:a16="http://schemas.microsoft.com/office/drawing/2014/main" id="{80C8B2CD-136D-B4FC-D1EC-4F7B7186D9A1}"/>
                    </a:ext>
                  </a:extLst>
                </p14:cNvPr>
                <p14:cNvContentPartPr/>
                <p14:nvPr/>
              </p14:nvContentPartPr>
              <p14:xfrm>
                <a:off x="5402248" y="5561030"/>
                <a:ext cx="360" cy="360"/>
              </p14:xfrm>
            </p:contentPart>
          </mc:Choice>
          <mc:Fallback xmlns="">
            <p:pic>
              <p:nvPicPr>
                <p:cNvPr id="30" name="Encre 29">
                  <a:extLst>
                    <a:ext uri="{FF2B5EF4-FFF2-40B4-BE49-F238E27FC236}">
                      <a16:creationId xmlns:a16="http://schemas.microsoft.com/office/drawing/2014/main" id="{80C8B2CD-136D-B4FC-D1EC-4F7B7186D9A1}"/>
                    </a:ext>
                  </a:extLst>
                </p:cNvPr>
                <p:cNvPicPr/>
                <p:nvPr/>
              </p:nvPicPr>
              <p:blipFill>
                <a:blip r:embed="rId12"/>
                <a:stretch>
                  <a:fillRect/>
                </a:stretch>
              </p:blipFill>
              <p:spPr>
                <a:xfrm>
                  <a:off x="5396128" y="555491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Encre 30">
                  <a:extLst>
                    <a:ext uri="{FF2B5EF4-FFF2-40B4-BE49-F238E27FC236}">
                      <a16:creationId xmlns:a16="http://schemas.microsoft.com/office/drawing/2014/main" id="{7A2EF55D-D89C-E02F-BEA0-BF53C793F8DF}"/>
                    </a:ext>
                  </a:extLst>
                </p14:cNvPr>
                <p14:cNvContentPartPr/>
                <p14:nvPr/>
              </p14:nvContentPartPr>
              <p14:xfrm>
                <a:off x="5402248" y="5561030"/>
                <a:ext cx="360" cy="360"/>
              </p14:xfrm>
            </p:contentPart>
          </mc:Choice>
          <mc:Fallback xmlns="">
            <p:pic>
              <p:nvPicPr>
                <p:cNvPr id="31" name="Encre 30">
                  <a:extLst>
                    <a:ext uri="{FF2B5EF4-FFF2-40B4-BE49-F238E27FC236}">
                      <a16:creationId xmlns:a16="http://schemas.microsoft.com/office/drawing/2014/main" id="{7A2EF55D-D89C-E02F-BEA0-BF53C793F8DF}"/>
                    </a:ext>
                  </a:extLst>
                </p:cNvPr>
                <p:cNvPicPr/>
                <p:nvPr/>
              </p:nvPicPr>
              <p:blipFill>
                <a:blip r:embed="rId12"/>
                <a:stretch>
                  <a:fillRect/>
                </a:stretch>
              </p:blipFill>
              <p:spPr>
                <a:xfrm>
                  <a:off x="5396128" y="5554910"/>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3" name="Encre 32">
                <a:extLst>
                  <a:ext uri="{FF2B5EF4-FFF2-40B4-BE49-F238E27FC236}">
                    <a16:creationId xmlns:a16="http://schemas.microsoft.com/office/drawing/2014/main" id="{1AF08C35-A260-7EA1-3E5F-501E2FF42C27}"/>
                  </a:ext>
                </a:extLst>
              </p14:cNvPr>
              <p14:cNvContentPartPr/>
              <p14:nvPr/>
            </p14:nvContentPartPr>
            <p14:xfrm>
              <a:off x="4879888" y="5663601"/>
              <a:ext cx="360" cy="360"/>
            </p14:xfrm>
          </p:contentPart>
        </mc:Choice>
        <mc:Fallback xmlns="">
          <p:pic>
            <p:nvPicPr>
              <p:cNvPr id="33" name="Encre 32">
                <a:extLst>
                  <a:ext uri="{FF2B5EF4-FFF2-40B4-BE49-F238E27FC236}">
                    <a16:creationId xmlns:a16="http://schemas.microsoft.com/office/drawing/2014/main" id="{1AF08C35-A260-7EA1-3E5F-501E2FF42C27}"/>
                  </a:ext>
                </a:extLst>
              </p:cNvPr>
              <p:cNvPicPr/>
              <p:nvPr/>
            </p:nvPicPr>
            <p:blipFill>
              <a:blip r:embed="rId12"/>
              <a:stretch>
                <a:fillRect/>
              </a:stretch>
            </p:blipFill>
            <p:spPr>
              <a:xfrm>
                <a:off x="4873768" y="5657481"/>
                <a:ext cx="12600" cy="12600"/>
              </a:xfrm>
              <a:prstGeom prst="rect">
                <a:avLst/>
              </a:prstGeom>
            </p:spPr>
          </p:pic>
        </mc:Fallback>
      </mc:AlternateContent>
      <p:grpSp>
        <p:nvGrpSpPr>
          <p:cNvPr id="36" name="Groupe 35">
            <a:extLst>
              <a:ext uri="{FF2B5EF4-FFF2-40B4-BE49-F238E27FC236}">
                <a16:creationId xmlns:a16="http://schemas.microsoft.com/office/drawing/2014/main" id="{4C09C444-4B5D-BD14-8A99-DBE60C55CD4C}"/>
              </a:ext>
            </a:extLst>
          </p:cNvPr>
          <p:cNvGrpSpPr/>
          <p:nvPr/>
        </p:nvGrpSpPr>
        <p:grpSpPr>
          <a:xfrm>
            <a:off x="5551648" y="5561001"/>
            <a:ext cx="360" cy="360"/>
            <a:chOff x="5551648" y="5561001"/>
            <a:chExt cx="360" cy="360"/>
          </a:xfrm>
        </p:grpSpPr>
        <mc:AlternateContent xmlns:mc="http://schemas.openxmlformats.org/markup-compatibility/2006" xmlns:p14="http://schemas.microsoft.com/office/powerpoint/2010/main">
          <mc:Choice Requires="p14">
            <p:contentPart p14:bwMode="auto" r:id="rId18">
              <p14:nvContentPartPr>
                <p14:cNvPr id="34" name="Encre 33">
                  <a:extLst>
                    <a:ext uri="{FF2B5EF4-FFF2-40B4-BE49-F238E27FC236}">
                      <a16:creationId xmlns:a16="http://schemas.microsoft.com/office/drawing/2014/main" id="{345511E7-F614-6ECE-7E13-351F82AB0460}"/>
                    </a:ext>
                  </a:extLst>
                </p14:cNvPr>
                <p14:cNvContentPartPr/>
                <p14:nvPr/>
              </p14:nvContentPartPr>
              <p14:xfrm>
                <a:off x="5551648" y="5561001"/>
                <a:ext cx="360" cy="360"/>
              </p14:xfrm>
            </p:contentPart>
          </mc:Choice>
          <mc:Fallback xmlns="">
            <p:pic>
              <p:nvPicPr>
                <p:cNvPr id="34" name="Encre 33">
                  <a:extLst>
                    <a:ext uri="{FF2B5EF4-FFF2-40B4-BE49-F238E27FC236}">
                      <a16:creationId xmlns:a16="http://schemas.microsoft.com/office/drawing/2014/main" id="{345511E7-F614-6ECE-7E13-351F82AB0460}"/>
                    </a:ext>
                  </a:extLst>
                </p:cNvPr>
                <p:cNvPicPr/>
                <p:nvPr/>
              </p:nvPicPr>
              <p:blipFill>
                <a:blip r:embed="rId12"/>
                <a:stretch>
                  <a:fillRect/>
                </a:stretch>
              </p:blipFill>
              <p:spPr>
                <a:xfrm>
                  <a:off x="5545528" y="555488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Encre 34">
                  <a:extLst>
                    <a:ext uri="{FF2B5EF4-FFF2-40B4-BE49-F238E27FC236}">
                      <a16:creationId xmlns:a16="http://schemas.microsoft.com/office/drawing/2014/main" id="{BAAEE706-CC02-9965-BFED-E8D04FD064B2}"/>
                    </a:ext>
                  </a:extLst>
                </p14:cNvPr>
                <p14:cNvContentPartPr/>
                <p14:nvPr/>
              </p14:nvContentPartPr>
              <p14:xfrm>
                <a:off x="5551648" y="5561001"/>
                <a:ext cx="360" cy="360"/>
              </p14:xfrm>
            </p:contentPart>
          </mc:Choice>
          <mc:Fallback xmlns="">
            <p:pic>
              <p:nvPicPr>
                <p:cNvPr id="35" name="Encre 34">
                  <a:extLst>
                    <a:ext uri="{FF2B5EF4-FFF2-40B4-BE49-F238E27FC236}">
                      <a16:creationId xmlns:a16="http://schemas.microsoft.com/office/drawing/2014/main" id="{BAAEE706-CC02-9965-BFED-E8D04FD064B2}"/>
                    </a:ext>
                  </a:extLst>
                </p:cNvPr>
                <p:cNvPicPr/>
                <p:nvPr/>
              </p:nvPicPr>
              <p:blipFill>
                <a:blip r:embed="rId12"/>
                <a:stretch>
                  <a:fillRect/>
                </a:stretch>
              </p:blipFill>
              <p:spPr>
                <a:xfrm>
                  <a:off x="5545528" y="5554881"/>
                  <a:ext cx="12600" cy="12600"/>
                </a:xfrm>
                <a:prstGeom prst="rect">
                  <a:avLst/>
                </a:prstGeom>
              </p:spPr>
            </p:pic>
          </mc:Fallback>
        </mc:AlternateContent>
      </p:grpSp>
      <p:sp>
        <p:nvSpPr>
          <p:cNvPr id="38" name="Flèche : haut 37">
            <a:extLst>
              <a:ext uri="{FF2B5EF4-FFF2-40B4-BE49-F238E27FC236}">
                <a16:creationId xmlns:a16="http://schemas.microsoft.com/office/drawing/2014/main" id="{6C8568BE-C7FA-7827-6DAA-E205FF2518B4}"/>
              </a:ext>
            </a:extLst>
          </p:cNvPr>
          <p:cNvSpPr/>
          <p:nvPr/>
        </p:nvSpPr>
        <p:spPr>
          <a:xfrm>
            <a:off x="1950098" y="1716830"/>
            <a:ext cx="794205" cy="175520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Flèche : droite 38">
            <a:extLst>
              <a:ext uri="{FF2B5EF4-FFF2-40B4-BE49-F238E27FC236}">
                <a16:creationId xmlns:a16="http://schemas.microsoft.com/office/drawing/2014/main" id="{432C818D-56E9-81F6-F7CC-CB689931E6FF}"/>
              </a:ext>
            </a:extLst>
          </p:cNvPr>
          <p:cNvSpPr/>
          <p:nvPr/>
        </p:nvSpPr>
        <p:spPr>
          <a:xfrm>
            <a:off x="775528" y="4253643"/>
            <a:ext cx="2314462" cy="2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lèche : bas 44">
            <a:extLst>
              <a:ext uri="{FF2B5EF4-FFF2-40B4-BE49-F238E27FC236}">
                <a16:creationId xmlns:a16="http://schemas.microsoft.com/office/drawing/2014/main" id="{A7A7C967-F815-194F-FE31-3152EDDBD126}"/>
              </a:ext>
            </a:extLst>
          </p:cNvPr>
          <p:cNvSpPr/>
          <p:nvPr/>
        </p:nvSpPr>
        <p:spPr>
          <a:xfrm>
            <a:off x="2409201" y="4914846"/>
            <a:ext cx="543153" cy="9329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p14="http://schemas.microsoft.com/office/powerpoint/2010/main">
        <mc:Choice Requires="p14">
          <p:contentPart p14:bwMode="auto" r:id="rId20">
            <p14:nvContentPartPr>
              <p14:cNvPr id="46" name="Encre 45">
                <a:extLst>
                  <a:ext uri="{FF2B5EF4-FFF2-40B4-BE49-F238E27FC236}">
                    <a16:creationId xmlns:a16="http://schemas.microsoft.com/office/drawing/2014/main" id="{49B57AC0-11F7-E30B-76AB-96EDBD56C563}"/>
                  </a:ext>
                </a:extLst>
              </p14:cNvPr>
              <p14:cNvContentPartPr/>
              <p14:nvPr/>
            </p14:nvContentPartPr>
            <p14:xfrm>
              <a:off x="3328" y="4786390"/>
              <a:ext cx="2788200" cy="347400"/>
            </p14:xfrm>
          </p:contentPart>
        </mc:Choice>
        <mc:Fallback xmlns="">
          <p:pic>
            <p:nvPicPr>
              <p:cNvPr id="46" name="Encre 45">
                <a:extLst>
                  <a:ext uri="{FF2B5EF4-FFF2-40B4-BE49-F238E27FC236}">
                    <a16:creationId xmlns:a16="http://schemas.microsoft.com/office/drawing/2014/main" id="{49B57AC0-11F7-E30B-76AB-96EDBD56C563}"/>
                  </a:ext>
                </a:extLst>
              </p:cNvPr>
              <p:cNvPicPr/>
              <p:nvPr/>
            </p:nvPicPr>
            <p:blipFill>
              <a:blip r:embed="rId21"/>
              <a:stretch>
                <a:fillRect/>
              </a:stretch>
            </p:blipFill>
            <p:spPr>
              <a:xfrm>
                <a:off x="-2792" y="4780264"/>
                <a:ext cx="2800440" cy="35965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Encre 46">
                <a:extLst>
                  <a:ext uri="{FF2B5EF4-FFF2-40B4-BE49-F238E27FC236}">
                    <a16:creationId xmlns:a16="http://schemas.microsoft.com/office/drawing/2014/main" id="{9D6DBC0A-4CD0-AF77-32F0-F89248206325}"/>
                  </a:ext>
                </a:extLst>
              </p14:cNvPr>
              <p14:cNvContentPartPr/>
              <p14:nvPr/>
            </p14:nvContentPartPr>
            <p14:xfrm>
              <a:off x="74248" y="2323190"/>
              <a:ext cx="360" cy="360"/>
            </p14:xfrm>
          </p:contentPart>
        </mc:Choice>
        <mc:Fallback xmlns="">
          <p:pic>
            <p:nvPicPr>
              <p:cNvPr id="47" name="Encre 46">
                <a:extLst>
                  <a:ext uri="{FF2B5EF4-FFF2-40B4-BE49-F238E27FC236}">
                    <a16:creationId xmlns:a16="http://schemas.microsoft.com/office/drawing/2014/main" id="{9D6DBC0A-4CD0-AF77-32F0-F89248206325}"/>
                  </a:ext>
                </a:extLst>
              </p:cNvPr>
              <p:cNvPicPr/>
              <p:nvPr/>
            </p:nvPicPr>
            <p:blipFill>
              <a:blip r:embed="rId7"/>
              <a:stretch>
                <a:fillRect/>
              </a:stretch>
            </p:blipFill>
            <p:spPr>
              <a:xfrm>
                <a:off x="68128" y="2317070"/>
                <a:ext cx="12600" cy="12600"/>
              </a:xfrm>
              <a:prstGeom prst="rect">
                <a:avLst/>
              </a:prstGeom>
            </p:spPr>
          </p:pic>
        </mc:Fallback>
      </mc:AlternateContent>
      <p:grpSp>
        <p:nvGrpSpPr>
          <p:cNvPr id="50" name="Groupe 49">
            <a:extLst>
              <a:ext uri="{FF2B5EF4-FFF2-40B4-BE49-F238E27FC236}">
                <a16:creationId xmlns:a16="http://schemas.microsoft.com/office/drawing/2014/main" id="{F96B578B-EA5F-ED54-6BEC-CE32A7C80D52}"/>
              </a:ext>
            </a:extLst>
          </p:cNvPr>
          <p:cNvGrpSpPr/>
          <p:nvPr/>
        </p:nvGrpSpPr>
        <p:grpSpPr>
          <a:xfrm>
            <a:off x="12356377" y="6590199"/>
            <a:ext cx="360" cy="360"/>
            <a:chOff x="12356377" y="6590199"/>
            <a:chExt cx="360" cy="360"/>
          </a:xfrm>
        </p:grpSpPr>
        <mc:AlternateContent xmlns:mc="http://schemas.openxmlformats.org/markup-compatibility/2006" xmlns:p14="http://schemas.microsoft.com/office/powerpoint/2010/main">
          <mc:Choice Requires="p14">
            <p:contentPart p14:bwMode="auto" r:id="rId23">
              <p14:nvContentPartPr>
                <p14:cNvPr id="48" name="Encre 47">
                  <a:extLst>
                    <a:ext uri="{FF2B5EF4-FFF2-40B4-BE49-F238E27FC236}">
                      <a16:creationId xmlns:a16="http://schemas.microsoft.com/office/drawing/2014/main" id="{BBBBB364-06E9-99D6-04DE-6DC65FE00870}"/>
                    </a:ext>
                  </a:extLst>
                </p14:cNvPr>
                <p14:cNvContentPartPr/>
                <p14:nvPr/>
              </p14:nvContentPartPr>
              <p14:xfrm>
                <a:off x="12356377" y="6590199"/>
                <a:ext cx="360" cy="360"/>
              </p14:xfrm>
            </p:contentPart>
          </mc:Choice>
          <mc:Fallback xmlns="">
            <p:pic>
              <p:nvPicPr>
                <p:cNvPr id="48" name="Encre 47">
                  <a:extLst>
                    <a:ext uri="{FF2B5EF4-FFF2-40B4-BE49-F238E27FC236}">
                      <a16:creationId xmlns:a16="http://schemas.microsoft.com/office/drawing/2014/main" id="{BBBBB364-06E9-99D6-04DE-6DC65FE00870}"/>
                    </a:ext>
                  </a:extLst>
                </p:cNvPr>
                <p:cNvPicPr/>
                <p:nvPr/>
              </p:nvPicPr>
              <p:blipFill>
                <a:blip r:embed="rId7"/>
                <a:stretch>
                  <a:fillRect/>
                </a:stretch>
              </p:blipFill>
              <p:spPr>
                <a:xfrm>
                  <a:off x="12350257" y="658407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Encre 48">
                  <a:extLst>
                    <a:ext uri="{FF2B5EF4-FFF2-40B4-BE49-F238E27FC236}">
                      <a16:creationId xmlns:a16="http://schemas.microsoft.com/office/drawing/2014/main" id="{95C562C2-DDCE-4E7B-D491-57AD5F470665}"/>
                    </a:ext>
                  </a:extLst>
                </p14:cNvPr>
                <p14:cNvContentPartPr/>
                <p14:nvPr/>
              </p14:nvContentPartPr>
              <p14:xfrm>
                <a:off x="12356377" y="6590199"/>
                <a:ext cx="360" cy="360"/>
              </p14:xfrm>
            </p:contentPart>
          </mc:Choice>
          <mc:Fallback xmlns="">
            <p:pic>
              <p:nvPicPr>
                <p:cNvPr id="49" name="Encre 48">
                  <a:extLst>
                    <a:ext uri="{FF2B5EF4-FFF2-40B4-BE49-F238E27FC236}">
                      <a16:creationId xmlns:a16="http://schemas.microsoft.com/office/drawing/2014/main" id="{95C562C2-DDCE-4E7B-D491-57AD5F470665}"/>
                    </a:ext>
                  </a:extLst>
                </p:cNvPr>
                <p:cNvPicPr/>
                <p:nvPr/>
              </p:nvPicPr>
              <p:blipFill>
                <a:blip r:embed="rId7"/>
                <a:stretch>
                  <a:fillRect/>
                </a:stretch>
              </p:blipFill>
              <p:spPr>
                <a:xfrm>
                  <a:off x="12350257" y="6584079"/>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 name="Encre 50">
                <a:extLst>
                  <a:ext uri="{FF2B5EF4-FFF2-40B4-BE49-F238E27FC236}">
                    <a16:creationId xmlns:a16="http://schemas.microsoft.com/office/drawing/2014/main" id="{D53FCFD3-E646-1D01-9340-E6F5B581F52C}"/>
                  </a:ext>
                </a:extLst>
              </p14:cNvPr>
              <p14:cNvContentPartPr/>
              <p14:nvPr/>
            </p14:nvContentPartPr>
            <p14:xfrm>
              <a:off x="12422617" y="1820199"/>
              <a:ext cx="360" cy="360"/>
            </p14:xfrm>
          </p:contentPart>
        </mc:Choice>
        <mc:Fallback xmlns="">
          <p:pic>
            <p:nvPicPr>
              <p:cNvPr id="51" name="Encre 50">
                <a:extLst>
                  <a:ext uri="{FF2B5EF4-FFF2-40B4-BE49-F238E27FC236}">
                    <a16:creationId xmlns:a16="http://schemas.microsoft.com/office/drawing/2014/main" id="{D53FCFD3-E646-1D01-9340-E6F5B581F52C}"/>
                  </a:ext>
                </a:extLst>
              </p:cNvPr>
              <p:cNvPicPr/>
              <p:nvPr/>
            </p:nvPicPr>
            <p:blipFill>
              <a:blip r:embed="rId7"/>
              <a:stretch>
                <a:fillRect/>
              </a:stretch>
            </p:blipFill>
            <p:spPr>
              <a:xfrm>
                <a:off x="12416497" y="181407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Encre 51">
                <a:extLst>
                  <a:ext uri="{FF2B5EF4-FFF2-40B4-BE49-F238E27FC236}">
                    <a16:creationId xmlns:a16="http://schemas.microsoft.com/office/drawing/2014/main" id="{2E3360CB-279D-A485-BBE7-E44585C5E946}"/>
                  </a:ext>
                </a:extLst>
              </p14:cNvPr>
              <p14:cNvContentPartPr/>
              <p14:nvPr/>
            </p14:nvContentPartPr>
            <p14:xfrm>
              <a:off x="12331897" y="1976799"/>
              <a:ext cx="360" cy="360"/>
            </p14:xfrm>
          </p:contentPart>
        </mc:Choice>
        <mc:Fallback xmlns="">
          <p:pic>
            <p:nvPicPr>
              <p:cNvPr id="52" name="Encre 51">
                <a:extLst>
                  <a:ext uri="{FF2B5EF4-FFF2-40B4-BE49-F238E27FC236}">
                    <a16:creationId xmlns:a16="http://schemas.microsoft.com/office/drawing/2014/main" id="{2E3360CB-279D-A485-BBE7-E44585C5E946}"/>
                  </a:ext>
                </a:extLst>
              </p:cNvPr>
              <p:cNvPicPr/>
              <p:nvPr/>
            </p:nvPicPr>
            <p:blipFill>
              <a:blip r:embed="rId7"/>
              <a:stretch>
                <a:fillRect/>
              </a:stretch>
            </p:blipFill>
            <p:spPr>
              <a:xfrm>
                <a:off x="12325777" y="1970679"/>
                <a:ext cx="12600" cy="12600"/>
              </a:xfrm>
              <a:prstGeom prst="rect">
                <a:avLst/>
              </a:prstGeom>
            </p:spPr>
          </p:pic>
        </mc:Fallback>
      </mc:AlternateContent>
      <p:sp>
        <p:nvSpPr>
          <p:cNvPr id="4" name="Rectangle 3">
            <a:extLst>
              <a:ext uri="{FF2B5EF4-FFF2-40B4-BE49-F238E27FC236}">
                <a16:creationId xmlns:a16="http://schemas.microsoft.com/office/drawing/2014/main" id="{EECF3BAF-1237-D55A-F5EF-74A02018D2E1}"/>
              </a:ext>
            </a:extLst>
          </p:cNvPr>
          <p:cNvSpPr/>
          <p:nvPr/>
        </p:nvSpPr>
        <p:spPr>
          <a:xfrm>
            <a:off x="8539265" y="668597"/>
            <a:ext cx="3534748" cy="53501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u="sng" dirty="0">
                <a:solidFill>
                  <a:schemeClr val="accent1"/>
                </a:solidFill>
                <a:latin typeface="Arial Narrow" panose="020B0606020202030204" pitchFamily="34" charset="0"/>
              </a:rPr>
              <a:t>Tableau1</a:t>
            </a:r>
            <a:r>
              <a:rPr lang="fr-FR" sz="2000" dirty="0">
                <a:solidFill>
                  <a:schemeClr val="accent1"/>
                </a:solidFill>
                <a:latin typeface="Arial Narrow" panose="020B0606020202030204" pitchFamily="34" charset="0"/>
              </a:rPr>
              <a:t>: Récapitulatif du </a:t>
            </a:r>
            <a:r>
              <a:rPr lang="fr-FR" sz="2000" dirty="0" err="1">
                <a:solidFill>
                  <a:schemeClr val="accent1"/>
                </a:solidFill>
                <a:latin typeface="Arial Narrow" panose="020B0606020202030204" pitchFamily="34" charset="0"/>
              </a:rPr>
              <a:t>Dataset</a:t>
            </a:r>
            <a:endParaRPr lang="fr-FR" sz="2000" dirty="0"/>
          </a:p>
        </p:txBody>
      </p:sp>
    </p:spTree>
    <p:extLst>
      <p:ext uri="{BB962C8B-B14F-4D97-AF65-F5344CB8AC3E}">
        <p14:creationId xmlns:p14="http://schemas.microsoft.com/office/powerpoint/2010/main" val="1739846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5EF364-B18A-0D4E-C8EB-158B83A8436D}"/>
              </a:ext>
            </a:extLst>
          </p:cNvPr>
          <p:cNvSpPr>
            <a:spLocks noGrp="1"/>
          </p:cNvSpPr>
          <p:nvPr>
            <p:ph type="title"/>
          </p:nvPr>
        </p:nvSpPr>
        <p:spPr>
          <a:xfrm>
            <a:off x="0" y="-344129"/>
            <a:ext cx="12192000" cy="1953798"/>
          </a:xfrm>
          <a:solidFill>
            <a:schemeClr val="accent4">
              <a:lumMod val="20000"/>
              <a:lumOff val="80000"/>
            </a:schemeClr>
          </a:solidFill>
        </p:spPr>
        <p:txBody>
          <a:bodyPr/>
          <a:lstStyle/>
          <a:p>
            <a:r>
              <a:rPr lang="fr-FR" dirty="0">
                <a:solidFill>
                  <a:schemeClr val="accent1"/>
                </a:solidFill>
                <a:latin typeface="Arial Narrow" panose="020B0606020202030204" pitchFamily="34" charset="0"/>
              </a:rPr>
              <a:t>Autres Caractéristiques des données.</a:t>
            </a:r>
          </a:p>
        </p:txBody>
      </p:sp>
      <p:sp>
        <p:nvSpPr>
          <p:cNvPr id="3" name="Espace réservé du contenu 2">
            <a:extLst>
              <a:ext uri="{FF2B5EF4-FFF2-40B4-BE49-F238E27FC236}">
                <a16:creationId xmlns:a16="http://schemas.microsoft.com/office/drawing/2014/main" id="{00CD6ED6-BFA4-63E6-D041-4FDF51BA0759}"/>
              </a:ext>
            </a:extLst>
          </p:cNvPr>
          <p:cNvSpPr>
            <a:spLocks noGrp="1"/>
          </p:cNvSpPr>
          <p:nvPr>
            <p:ph sz="half" idx="1"/>
          </p:nvPr>
        </p:nvSpPr>
        <p:spPr>
          <a:xfrm>
            <a:off x="63610" y="1566406"/>
            <a:ext cx="5956190" cy="5192202"/>
          </a:xfrm>
        </p:spPr>
        <p:txBody>
          <a:bodyPr/>
          <a:lstStyle/>
          <a:p>
            <a:r>
              <a:rPr lang="fr-FR" dirty="0"/>
              <a:t> </a:t>
            </a:r>
          </a:p>
        </p:txBody>
      </p:sp>
      <p:sp>
        <p:nvSpPr>
          <p:cNvPr id="4" name="Espace réservé du contenu 3">
            <a:extLst>
              <a:ext uri="{FF2B5EF4-FFF2-40B4-BE49-F238E27FC236}">
                <a16:creationId xmlns:a16="http://schemas.microsoft.com/office/drawing/2014/main" id="{092A848B-182D-A5CB-E385-69784998E680}"/>
              </a:ext>
            </a:extLst>
          </p:cNvPr>
          <p:cNvSpPr>
            <a:spLocks noGrp="1"/>
          </p:cNvSpPr>
          <p:nvPr>
            <p:ph sz="half" idx="2"/>
          </p:nvPr>
        </p:nvSpPr>
        <p:spPr>
          <a:xfrm>
            <a:off x="5486399" y="1609669"/>
            <a:ext cx="6705602" cy="5248331"/>
          </a:xfrm>
          <a:solidFill>
            <a:schemeClr val="accent4">
              <a:lumMod val="20000"/>
              <a:lumOff val="80000"/>
            </a:schemeClr>
          </a:solidFill>
        </p:spPr>
        <p:txBody>
          <a:bodyPr/>
          <a:lstStyle/>
          <a:p>
            <a:r>
              <a:rPr lang="fr-FR" dirty="0">
                <a:solidFill>
                  <a:schemeClr val="accent1"/>
                </a:solidFill>
                <a:latin typeface="Arial Narrow" panose="020B0606020202030204" pitchFamily="34" charset="0"/>
              </a:rPr>
              <a:t>Taux de remplissage des données:98% </a:t>
            </a:r>
            <a:r>
              <a:rPr lang="fr-FR" dirty="0"/>
              <a:t>   </a:t>
            </a:r>
          </a:p>
        </p:txBody>
      </p:sp>
      <p:pic>
        <p:nvPicPr>
          <p:cNvPr id="6" name="Image 5">
            <a:extLst>
              <a:ext uri="{FF2B5EF4-FFF2-40B4-BE49-F238E27FC236}">
                <a16:creationId xmlns:a16="http://schemas.microsoft.com/office/drawing/2014/main" id="{1FD01C6D-8505-E1B9-A3B9-6ABBD7352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9669"/>
            <a:ext cx="5486399" cy="5248331"/>
          </a:xfrm>
          <a:prstGeom prst="rect">
            <a:avLst/>
          </a:prstGeom>
          <a:solidFill>
            <a:schemeClr val="accent4">
              <a:lumMod val="20000"/>
              <a:lumOff val="80000"/>
            </a:schemeClr>
          </a:solidFill>
        </p:spPr>
      </p:pic>
      <p:pic>
        <p:nvPicPr>
          <p:cNvPr id="8" name="Image 7">
            <a:extLst>
              <a:ext uri="{FF2B5EF4-FFF2-40B4-BE49-F238E27FC236}">
                <a16:creationId xmlns:a16="http://schemas.microsoft.com/office/drawing/2014/main" id="{03788335-190F-4E98-B40D-5BAE9E107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482" y="2047247"/>
            <a:ext cx="5902518" cy="4731025"/>
          </a:xfrm>
          <a:prstGeom prst="rect">
            <a:avLst/>
          </a:prstGeom>
        </p:spPr>
      </p:pic>
    </p:spTree>
    <p:extLst>
      <p:ext uri="{BB962C8B-B14F-4D97-AF65-F5344CB8AC3E}">
        <p14:creationId xmlns:p14="http://schemas.microsoft.com/office/powerpoint/2010/main" val="3686409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7256B-2188-F362-A3B2-ECB6161037B0}"/>
              </a:ext>
            </a:extLst>
          </p:cNvPr>
          <p:cNvSpPr>
            <a:spLocks noGrp="1"/>
          </p:cNvSpPr>
          <p:nvPr>
            <p:ph type="title"/>
          </p:nvPr>
        </p:nvSpPr>
        <p:spPr>
          <a:xfrm>
            <a:off x="-15911" y="1171284"/>
            <a:ext cx="12191997" cy="685508"/>
          </a:xfrm>
        </p:spPr>
        <p:txBody>
          <a:bodyPr>
            <a:normAutofit fontScale="90000"/>
          </a:bodyPr>
          <a:lstStyle/>
          <a:p>
            <a:r>
              <a:rPr lang="fr-FR" b="1" dirty="0">
                <a:solidFill>
                  <a:schemeClr val="accent1"/>
                </a:solidFill>
                <a:latin typeface="Arial Narrow" panose="020B0606020202030204" pitchFamily="34" charset="0"/>
              </a:rPr>
              <a:t>  Procédure de Traitement des Textes.</a:t>
            </a:r>
          </a:p>
        </p:txBody>
      </p:sp>
      <p:sp>
        <p:nvSpPr>
          <p:cNvPr id="3" name="Espace réservé du contenu 2">
            <a:extLst>
              <a:ext uri="{FF2B5EF4-FFF2-40B4-BE49-F238E27FC236}">
                <a16:creationId xmlns:a16="http://schemas.microsoft.com/office/drawing/2014/main" id="{1B38392C-D2AD-A65B-D4BB-A91E694BD22D}"/>
              </a:ext>
            </a:extLst>
          </p:cNvPr>
          <p:cNvSpPr>
            <a:spLocks noGrp="1"/>
          </p:cNvSpPr>
          <p:nvPr>
            <p:ph idx="1"/>
          </p:nvPr>
        </p:nvSpPr>
        <p:spPr>
          <a:xfrm>
            <a:off x="-9832" y="954976"/>
            <a:ext cx="12201831" cy="5931016"/>
          </a:xfrm>
          <a:solidFill>
            <a:schemeClr val="accent4">
              <a:lumMod val="20000"/>
              <a:lumOff val="80000"/>
            </a:schemeClr>
          </a:solidFill>
        </p:spPr>
        <p:txBody>
          <a:bodyPr/>
          <a:lstStyle/>
          <a:p>
            <a:pPr marL="0" indent="0">
              <a:buNone/>
            </a:pPr>
            <a:r>
              <a:rPr lang="fr-FR" dirty="0"/>
              <a:t> </a:t>
            </a:r>
          </a:p>
        </p:txBody>
      </p:sp>
      <p:sp>
        <p:nvSpPr>
          <p:cNvPr id="11" name="Flèche : chevron 10">
            <a:extLst>
              <a:ext uri="{FF2B5EF4-FFF2-40B4-BE49-F238E27FC236}">
                <a16:creationId xmlns:a16="http://schemas.microsoft.com/office/drawing/2014/main" id="{C6C35A44-B819-348B-8F57-15225021AF6B}"/>
              </a:ext>
            </a:extLst>
          </p:cNvPr>
          <p:cNvSpPr/>
          <p:nvPr/>
        </p:nvSpPr>
        <p:spPr>
          <a:xfrm>
            <a:off x="12" y="2158723"/>
            <a:ext cx="3212315" cy="1160890"/>
          </a:xfrm>
          <a:prstGeom prst="chevron">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accent1"/>
                </a:solidFill>
                <a:latin typeface="Arial Narrow" panose="020B0606020202030204" pitchFamily="34" charset="0"/>
              </a:rPr>
              <a:t>Exploration du </a:t>
            </a:r>
            <a:r>
              <a:rPr lang="fr-FR" sz="3200" b="1" dirty="0" err="1">
                <a:solidFill>
                  <a:schemeClr val="accent1"/>
                </a:solidFill>
                <a:latin typeface="Arial Narrow" panose="020B0606020202030204" pitchFamily="34" charset="0"/>
              </a:rPr>
              <a:t>Dataset</a:t>
            </a:r>
            <a:endParaRPr lang="fr-FR" sz="3200" b="1" dirty="0">
              <a:solidFill>
                <a:schemeClr val="tx1"/>
              </a:solidFill>
            </a:endParaRPr>
          </a:p>
        </p:txBody>
      </p:sp>
      <p:sp>
        <p:nvSpPr>
          <p:cNvPr id="12" name="Flèche : chevron 11">
            <a:extLst>
              <a:ext uri="{FF2B5EF4-FFF2-40B4-BE49-F238E27FC236}">
                <a16:creationId xmlns:a16="http://schemas.microsoft.com/office/drawing/2014/main" id="{79964F41-0C7D-503F-3B2E-4F3471AAA378}"/>
              </a:ext>
            </a:extLst>
          </p:cNvPr>
          <p:cNvSpPr/>
          <p:nvPr/>
        </p:nvSpPr>
        <p:spPr>
          <a:xfrm>
            <a:off x="2727312" y="2149395"/>
            <a:ext cx="5255802" cy="1160890"/>
          </a:xfrm>
          <a:prstGeom prst="chevron">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200" b="1" dirty="0">
                <a:solidFill>
                  <a:schemeClr val="accent1"/>
                </a:solidFill>
                <a:latin typeface="Arial Narrow" panose="020B0606020202030204" pitchFamily="34" charset="0"/>
              </a:rPr>
              <a:t>Traitement de la Variable Product_Category_Tree</a:t>
            </a:r>
          </a:p>
        </p:txBody>
      </p:sp>
      <p:sp>
        <p:nvSpPr>
          <p:cNvPr id="13" name="Flèche : chevron 12">
            <a:extLst>
              <a:ext uri="{FF2B5EF4-FFF2-40B4-BE49-F238E27FC236}">
                <a16:creationId xmlns:a16="http://schemas.microsoft.com/office/drawing/2014/main" id="{D1BE2816-3B66-5899-D8A1-6CEA2442C83C}"/>
              </a:ext>
            </a:extLst>
          </p:cNvPr>
          <p:cNvSpPr/>
          <p:nvPr/>
        </p:nvSpPr>
        <p:spPr>
          <a:xfrm>
            <a:off x="7487502" y="2149374"/>
            <a:ext cx="4704486" cy="1160890"/>
          </a:xfrm>
          <a:prstGeom prst="chevron">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200" b="1" dirty="0">
                <a:solidFill>
                  <a:schemeClr val="accent1"/>
                </a:solidFill>
                <a:latin typeface="Arial Narrow" panose="020B0606020202030204" pitchFamily="34" charset="0"/>
              </a:rPr>
              <a:t>Analyse du Corpus:</a:t>
            </a:r>
          </a:p>
          <a:p>
            <a:r>
              <a:rPr lang="fr-FR" sz="3200" b="1" dirty="0">
                <a:solidFill>
                  <a:schemeClr val="accent1"/>
                </a:solidFill>
                <a:latin typeface="Arial Narrow" panose="020B0606020202030204" pitchFamily="34" charset="0"/>
              </a:rPr>
              <a:t>Variable Description</a:t>
            </a:r>
          </a:p>
        </p:txBody>
      </p:sp>
      <p:sp>
        <p:nvSpPr>
          <p:cNvPr id="14" name="Flèche : gauche 13">
            <a:extLst>
              <a:ext uri="{FF2B5EF4-FFF2-40B4-BE49-F238E27FC236}">
                <a16:creationId xmlns:a16="http://schemas.microsoft.com/office/drawing/2014/main" id="{1FD7274D-7623-1E2B-32B5-F4D228850390}"/>
              </a:ext>
            </a:extLst>
          </p:cNvPr>
          <p:cNvSpPr/>
          <p:nvPr/>
        </p:nvSpPr>
        <p:spPr>
          <a:xfrm>
            <a:off x="8420431" y="3755702"/>
            <a:ext cx="3755655" cy="3093057"/>
          </a:xfrm>
          <a:prstGeom prst="lef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accent1"/>
                </a:solidFill>
                <a:latin typeface="Arial Narrow" panose="020B0606020202030204" pitchFamily="34" charset="0"/>
              </a:rPr>
              <a:t>Suppression et Modification des Caractères</a:t>
            </a:r>
          </a:p>
        </p:txBody>
      </p:sp>
      <p:sp>
        <p:nvSpPr>
          <p:cNvPr id="15" name="Flèche : gauche 14">
            <a:extLst>
              <a:ext uri="{FF2B5EF4-FFF2-40B4-BE49-F238E27FC236}">
                <a16:creationId xmlns:a16="http://schemas.microsoft.com/office/drawing/2014/main" id="{7E4640A0-95C2-4D6E-EE1E-F3011E286222}"/>
              </a:ext>
            </a:extLst>
          </p:cNvPr>
          <p:cNvSpPr/>
          <p:nvPr/>
        </p:nvSpPr>
        <p:spPr>
          <a:xfrm>
            <a:off x="4206234" y="3760568"/>
            <a:ext cx="4198289" cy="3093057"/>
          </a:xfrm>
          <a:prstGeom prst="lef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accent1"/>
                </a:solidFill>
                <a:latin typeface="Arial Narrow" panose="020B0606020202030204" pitchFamily="34" charset="0"/>
              </a:rPr>
              <a:t>Analyse des Données après Traitements</a:t>
            </a:r>
          </a:p>
        </p:txBody>
      </p:sp>
      <p:sp>
        <p:nvSpPr>
          <p:cNvPr id="16" name="Flèche : gauche 15">
            <a:extLst>
              <a:ext uri="{FF2B5EF4-FFF2-40B4-BE49-F238E27FC236}">
                <a16:creationId xmlns:a16="http://schemas.microsoft.com/office/drawing/2014/main" id="{F4C2BB49-7855-18E9-0D40-F71273FEE91D}"/>
              </a:ext>
            </a:extLst>
          </p:cNvPr>
          <p:cNvSpPr/>
          <p:nvPr/>
        </p:nvSpPr>
        <p:spPr>
          <a:xfrm>
            <a:off x="15913" y="3830750"/>
            <a:ext cx="4174407" cy="3013545"/>
          </a:xfrm>
          <a:prstGeom prst="lef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accent1"/>
                </a:solidFill>
                <a:latin typeface="Arial Narrow" panose="020B0606020202030204" pitchFamily="34" charset="0"/>
              </a:rPr>
              <a:t>Approches Utilisées</a:t>
            </a:r>
          </a:p>
          <a:p>
            <a:pPr algn="ctr"/>
            <a:r>
              <a:rPr lang="fr-FR" sz="2000" b="1" dirty="0">
                <a:solidFill>
                  <a:schemeClr val="accent1"/>
                </a:solidFill>
                <a:latin typeface="Arial Narrow" panose="020B0606020202030204" pitchFamily="34" charset="0"/>
              </a:rPr>
              <a:t>Bag-of-Words: </a:t>
            </a:r>
            <a:r>
              <a:rPr lang="fr-FR" sz="1600" b="1" dirty="0">
                <a:solidFill>
                  <a:schemeClr val="accent1"/>
                </a:solidFill>
                <a:latin typeface="Arial Narrow" panose="020B0606020202030204" pitchFamily="34" charset="0"/>
              </a:rPr>
              <a:t>CountVectorize,Tf-Idf</a:t>
            </a:r>
          </a:p>
          <a:p>
            <a:pPr algn="ctr"/>
            <a:r>
              <a:rPr lang="fr-FR" sz="2000" b="1" dirty="0">
                <a:solidFill>
                  <a:schemeClr val="accent1"/>
                </a:solidFill>
                <a:latin typeface="Arial Narrow" panose="020B0606020202030204" pitchFamily="34" charset="0"/>
              </a:rPr>
              <a:t>Sentence Embedding:</a:t>
            </a:r>
            <a:r>
              <a:rPr lang="fr-FR" sz="1600" b="1" dirty="0">
                <a:solidFill>
                  <a:schemeClr val="accent1"/>
                </a:solidFill>
                <a:latin typeface="Arial Narrow" panose="020B0606020202030204" pitchFamily="34" charset="0"/>
              </a:rPr>
              <a:t> BERT, USE</a:t>
            </a:r>
            <a:r>
              <a:rPr lang="fr-FR" dirty="0"/>
              <a:t> </a:t>
            </a:r>
          </a:p>
        </p:txBody>
      </p:sp>
      <p:sp>
        <p:nvSpPr>
          <p:cNvPr id="17" name="Flèche : bas 16">
            <a:extLst>
              <a:ext uri="{FF2B5EF4-FFF2-40B4-BE49-F238E27FC236}">
                <a16:creationId xmlns:a16="http://schemas.microsoft.com/office/drawing/2014/main" id="{F1491526-572C-70D1-E3B9-42FE7CAA222B}"/>
              </a:ext>
            </a:extLst>
          </p:cNvPr>
          <p:cNvSpPr/>
          <p:nvPr/>
        </p:nvSpPr>
        <p:spPr>
          <a:xfrm>
            <a:off x="10877385" y="3319613"/>
            <a:ext cx="373712" cy="1198034"/>
          </a:xfrm>
          <a:prstGeom prst="downArrow">
            <a:avLst>
              <a:gd name="adj1" fmla="val 50000"/>
              <a:gd name="adj2" fmla="val 50000"/>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33963115-0500-02B8-64A6-19B579BAB56F}"/>
              </a:ext>
            </a:extLst>
          </p:cNvPr>
          <p:cNvSpPr/>
          <p:nvPr/>
        </p:nvSpPr>
        <p:spPr>
          <a:xfrm>
            <a:off x="-15912" y="-433212"/>
            <a:ext cx="12207912" cy="142171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6000" b="1" dirty="0">
                <a:solidFill>
                  <a:schemeClr val="accent1"/>
                </a:solidFill>
                <a:latin typeface="Arial Narrow" panose="020B0606020202030204" pitchFamily="34" charset="0"/>
              </a:rPr>
              <a:t>II-ETUDE DE FAISABILITÉ</a:t>
            </a:r>
            <a:endParaRPr lang="fr-FR" sz="6000" b="1" dirty="0"/>
          </a:p>
        </p:txBody>
      </p:sp>
    </p:spTree>
    <p:extLst>
      <p:ext uri="{BB962C8B-B14F-4D97-AF65-F5344CB8AC3E}">
        <p14:creationId xmlns:p14="http://schemas.microsoft.com/office/powerpoint/2010/main" val="417468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F90B88-8455-7767-2AC3-CDA307183ED8}"/>
              </a:ext>
            </a:extLst>
          </p:cNvPr>
          <p:cNvSpPr>
            <a:spLocks noGrp="1"/>
          </p:cNvSpPr>
          <p:nvPr>
            <p:ph type="title"/>
          </p:nvPr>
        </p:nvSpPr>
        <p:spPr>
          <a:xfrm>
            <a:off x="-95416" y="0"/>
            <a:ext cx="12287416" cy="6858000"/>
          </a:xfrm>
          <a:solidFill>
            <a:schemeClr val="accent4">
              <a:lumMod val="20000"/>
              <a:lumOff val="80000"/>
            </a:schemeClr>
          </a:solidFill>
        </p:spPr>
        <p:txBody>
          <a:bodyPr/>
          <a:lstStyle/>
          <a:p>
            <a:r>
              <a:rPr lang="fr-FR" sz="3600" dirty="0">
                <a:solidFill>
                  <a:schemeClr val="accent1"/>
                </a:solidFill>
                <a:latin typeface="Arial Narrow" panose="020B0606020202030204" pitchFamily="34" charset="0"/>
              </a:rPr>
              <a:t>Analyse de la Variable Product_Category_Tree</a:t>
            </a: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br>
              <a:rPr lang="fr-FR" dirty="0">
                <a:solidFill>
                  <a:schemeClr val="accent1"/>
                </a:solidFill>
                <a:latin typeface="Arial Narrow" panose="020B0606020202030204" pitchFamily="34" charset="0"/>
              </a:rPr>
            </a:br>
            <a:r>
              <a:rPr lang="fr-FR" dirty="0">
                <a:latin typeface="Arial Narrow" panose="020B0606020202030204" pitchFamily="34" charset="0"/>
              </a:rPr>
              <a:t> </a:t>
            </a:r>
          </a:p>
        </p:txBody>
      </p:sp>
      <p:pic>
        <p:nvPicPr>
          <p:cNvPr id="4" name="Image 3">
            <a:extLst>
              <a:ext uri="{FF2B5EF4-FFF2-40B4-BE49-F238E27FC236}">
                <a16:creationId xmlns:a16="http://schemas.microsoft.com/office/drawing/2014/main" id="{0FCF89B7-08C9-8C9E-26F1-72AFE5B5A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53842"/>
            <a:ext cx="8961130" cy="1796983"/>
          </a:xfrm>
          <a:prstGeom prst="rect">
            <a:avLst/>
          </a:prstGeom>
        </p:spPr>
      </p:pic>
      <p:pic>
        <p:nvPicPr>
          <p:cNvPr id="6" name="Image 5">
            <a:extLst>
              <a:ext uri="{FF2B5EF4-FFF2-40B4-BE49-F238E27FC236}">
                <a16:creationId xmlns:a16="http://schemas.microsoft.com/office/drawing/2014/main" id="{9845471F-EDC3-6B0D-4B3E-4FB0D42E6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735259"/>
            <a:ext cx="8961130" cy="1796983"/>
          </a:xfrm>
          <a:prstGeom prst="rect">
            <a:avLst/>
          </a:prstGeom>
        </p:spPr>
      </p:pic>
      <p:pic>
        <p:nvPicPr>
          <p:cNvPr id="8" name="Image 7">
            <a:extLst>
              <a:ext uri="{FF2B5EF4-FFF2-40B4-BE49-F238E27FC236}">
                <a16:creationId xmlns:a16="http://schemas.microsoft.com/office/drawing/2014/main" id="{6B52C8EB-C01F-5DE6-D9BE-3DA6DECB4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2" y="4736996"/>
            <a:ext cx="8953168" cy="1939107"/>
          </a:xfrm>
          <a:prstGeom prst="rect">
            <a:avLst/>
          </a:prstGeom>
        </p:spPr>
      </p:pic>
      <p:sp>
        <p:nvSpPr>
          <p:cNvPr id="9" name="Rectangle 8">
            <a:extLst>
              <a:ext uri="{FF2B5EF4-FFF2-40B4-BE49-F238E27FC236}">
                <a16:creationId xmlns:a16="http://schemas.microsoft.com/office/drawing/2014/main" id="{D5DE9B44-DCA6-6794-469F-0C8D96B0BFC0}"/>
              </a:ext>
            </a:extLst>
          </p:cNvPr>
          <p:cNvSpPr/>
          <p:nvPr/>
        </p:nvSpPr>
        <p:spPr>
          <a:xfrm>
            <a:off x="9756245" y="985963"/>
            <a:ext cx="2186608" cy="1564862"/>
          </a:xfrm>
          <a:prstGeom prst="rect">
            <a:avLst/>
          </a:prstGeom>
          <a:solidFill>
            <a:schemeClr val="accent4">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1"/>
                </a:solidFill>
                <a:latin typeface="Arial Narrow" panose="020B0606020202030204" pitchFamily="34" charset="0"/>
              </a:rPr>
              <a:t>Profondeur1: 7 Catégories</a:t>
            </a:r>
          </a:p>
          <a:p>
            <a:pPr algn="ctr"/>
            <a:r>
              <a:rPr lang="fr-FR" sz="2400" b="1" dirty="0">
                <a:solidFill>
                  <a:schemeClr val="accent1"/>
                </a:solidFill>
                <a:latin typeface="Arial Narrow" panose="020B0606020202030204" pitchFamily="34" charset="0"/>
              </a:rPr>
              <a:t>Retenue pour la suite de l’étude.</a:t>
            </a:r>
          </a:p>
        </p:txBody>
      </p:sp>
      <p:sp>
        <p:nvSpPr>
          <p:cNvPr id="10" name="Flèche : droite 9">
            <a:extLst>
              <a:ext uri="{FF2B5EF4-FFF2-40B4-BE49-F238E27FC236}">
                <a16:creationId xmlns:a16="http://schemas.microsoft.com/office/drawing/2014/main" id="{0A9C44A5-06BC-05AD-903B-D1690F7B18C4}"/>
              </a:ext>
            </a:extLst>
          </p:cNvPr>
          <p:cNvSpPr/>
          <p:nvPr/>
        </p:nvSpPr>
        <p:spPr>
          <a:xfrm>
            <a:off x="9056547" y="1637957"/>
            <a:ext cx="699697" cy="373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1280B69-85A7-B41B-1AA6-03854200CAB9}"/>
              </a:ext>
            </a:extLst>
          </p:cNvPr>
          <p:cNvSpPr/>
          <p:nvPr/>
        </p:nvSpPr>
        <p:spPr>
          <a:xfrm>
            <a:off x="9923228" y="3522428"/>
            <a:ext cx="2173356" cy="938254"/>
          </a:xfrm>
          <a:prstGeom prst="rect">
            <a:avLst/>
          </a:prstGeom>
          <a:solidFill>
            <a:schemeClr val="accent4">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1"/>
                </a:solidFill>
                <a:latin typeface="Arial Narrow" panose="020B0606020202030204" pitchFamily="34" charset="0"/>
              </a:rPr>
              <a:t>Profondeur2: 62 Catégories</a:t>
            </a:r>
          </a:p>
        </p:txBody>
      </p:sp>
      <p:sp>
        <p:nvSpPr>
          <p:cNvPr id="12" name="Flèche : droite 11">
            <a:extLst>
              <a:ext uri="{FF2B5EF4-FFF2-40B4-BE49-F238E27FC236}">
                <a16:creationId xmlns:a16="http://schemas.microsoft.com/office/drawing/2014/main" id="{0698450F-89C7-CF29-D716-CAA5E98B0A53}"/>
              </a:ext>
            </a:extLst>
          </p:cNvPr>
          <p:cNvSpPr/>
          <p:nvPr/>
        </p:nvSpPr>
        <p:spPr>
          <a:xfrm>
            <a:off x="9056547" y="3808675"/>
            <a:ext cx="866681" cy="429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A17EC86B-71F3-007B-55D1-535F1AAD02FF}"/>
              </a:ext>
            </a:extLst>
          </p:cNvPr>
          <p:cNvSpPr/>
          <p:nvPr/>
        </p:nvSpPr>
        <p:spPr>
          <a:xfrm>
            <a:off x="9923228" y="5494351"/>
            <a:ext cx="2075289" cy="938254"/>
          </a:xfrm>
          <a:prstGeom prst="rect">
            <a:avLst/>
          </a:prstGeom>
          <a:solidFill>
            <a:schemeClr val="accent4">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accent1"/>
                </a:solidFill>
                <a:latin typeface="Arial Narrow" panose="020B0606020202030204" pitchFamily="34" charset="0"/>
              </a:rPr>
              <a:t>Profondeur3: 241 Catégories</a:t>
            </a:r>
          </a:p>
        </p:txBody>
      </p:sp>
      <p:sp>
        <p:nvSpPr>
          <p:cNvPr id="14" name="Flèche : droite 13">
            <a:extLst>
              <a:ext uri="{FF2B5EF4-FFF2-40B4-BE49-F238E27FC236}">
                <a16:creationId xmlns:a16="http://schemas.microsoft.com/office/drawing/2014/main" id="{78013EA8-C667-DA38-C826-5D4BB1C771F5}"/>
              </a:ext>
            </a:extLst>
          </p:cNvPr>
          <p:cNvSpPr/>
          <p:nvPr/>
        </p:nvSpPr>
        <p:spPr>
          <a:xfrm>
            <a:off x="9064508" y="5732892"/>
            <a:ext cx="858720" cy="3896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4115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94886-1528-57E0-58E9-B669857FC27F}"/>
              </a:ext>
            </a:extLst>
          </p:cNvPr>
          <p:cNvSpPr>
            <a:spLocks noGrp="1"/>
          </p:cNvSpPr>
          <p:nvPr>
            <p:ph type="title"/>
          </p:nvPr>
        </p:nvSpPr>
        <p:spPr>
          <a:xfrm>
            <a:off x="0" y="-157316"/>
            <a:ext cx="12192000" cy="6858000"/>
          </a:xfrm>
          <a:solidFill>
            <a:schemeClr val="accent4">
              <a:lumMod val="20000"/>
              <a:lumOff val="80000"/>
            </a:schemeClr>
          </a:solidFill>
        </p:spPr>
        <p:txBody>
          <a:bodyPr>
            <a:normAutofit fontScale="90000"/>
          </a:bodyPr>
          <a:lstStyle/>
          <a:p>
            <a:br>
              <a:rPr lang="fr-FR" sz="4000" dirty="0">
                <a:solidFill>
                  <a:schemeClr val="accent1"/>
                </a:solidFill>
                <a:latin typeface="Arial Narrow" panose="020B0606020202030204" pitchFamily="34" charset="0"/>
              </a:rPr>
            </a:br>
            <a:br>
              <a:rPr lang="fr-FR" sz="4000" dirty="0">
                <a:solidFill>
                  <a:schemeClr val="accent1"/>
                </a:solidFill>
                <a:latin typeface="Arial Narrow" panose="020B0606020202030204" pitchFamily="34" charset="0"/>
              </a:rPr>
            </a:br>
            <a:r>
              <a:rPr lang="fr-FR" sz="4000" dirty="0">
                <a:solidFill>
                  <a:schemeClr val="accent1"/>
                </a:solidFill>
                <a:latin typeface="Arial Narrow" panose="020B0606020202030204" pitchFamily="34" charset="0"/>
              </a:rPr>
              <a:t>Analyse du Corpus (Variable ‘Description’).</a:t>
            </a:r>
            <a:br>
              <a:rPr lang="fr-FR" sz="4000" dirty="0">
                <a:solidFill>
                  <a:schemeClr val="accent1"/>
                </a:solidFill>
                <a:latin typeface="Arial Narrow" panose="020B0606020202030204" pitchFamily="34" charset="0"/>
              </a:rPr>
            </a:br>
            <a:br>
              <a:rPr lang="fr-FR" sz="4000" dirty="0">
                <a:solidFill>
                  <a:schemeClr val="accent1"/>
                </a:solidFill>
                <a:latin typeface="Arial Narrow" panose="020B0606020202030204" pitchFamily="34" charset="0"/>
              </a:rPr>
            </a:br>
            <a:br>
              <a:rPr lang="fr-FR" sz="3600" dirty="0">
                <a:solidFill>
                  <a:schemeClr val="accent1"/>
                </a:solidFill>
                <a:latin typeface="Arial Narrow" panose="020B0606020202030204" pitchFamily="34" charset="0"/>
              </a:rPr>
            </a:br>
            <a:br>
              <a:rPr lang="fr-FR" dirty="0"/>
            </a:br>
            <a:br>
              <a:rPr lang="fr-FR" dirty="0"/>
            </a:br>
            <a:br>
              <a:rPr lang="fr-FR" dirty="0"/>
            </a:br>
            <a:br>
              <a:rPr lang="fr-FR" dirty="0"/>
            </a:br>
            <a:br>
              <a:rPr lang="fr-FR" dirty="0"/>
            </a:br>
            <a:br>
              <a:rPr lang="fr-FR" dirty="0"/>
            </a:br>
            <a:br>
              <a:rPr lang="fr-FR" dirty="0"/>
            </a:br>
            <a:br>
              <a:rPr lang="fr-FR" dirty="0"/>
            </a:br>
            <a:br>
              <a:rPr lang="fr-FR" dirty="0"/>
            </a:br>
            <a:br>
              <a:rPr lang="fr-FR" dirty="0"/>
            </a:br>
            <a:endParaRPr lang="fr-FR" dirty="0"/>
          </a:p>
        </p:txBody>
      </p:sp>
      <p:sp>
        <p:nvSpPr>
          <p:cNvPr id="3" name="Flèche : droite 2">
            <a:extLst>
              <a:ext uri="{FF2B5EF4-FFF2-40B4-BE49-F238E27FC236}">
                <a16:creationId xmlns:a16="http://schemas.microsoft.com/office/drawing/2014/main" id="{34BE33AA-16B6-3CFA-3F5D-2A0EDC58F30B}"/>
              </a:ext>
            </a:extLst>
          </p:cNvPr>
          <p:cNvSpPr/>
          <p:nvPr/>
        </p:nvSpPr>
        <p:spPr>
          <a:xfrm>
            <a:off x="7959" y="850797"/>
            <a:ext cx="3832529" cy="3387255"/>
          </a:xfrm>
          <a:prstGeom prst="righ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1"/>
                </a:solidFill>
                <a:latin typeface="Arial Narrow" panose="020B0606020202030204" pitchFamily="34" charset="0"/>
              </a:rPr>
              <a:t>Nettoyage Phrase Initiale</a:t>
            </a:r>
          </a:p>
        </p:txBody>
      </p:sp>
      <p:sp>
        <p:nvSpPr>
          <p:cNvPr id="4" name="Flèche : droite 3">
            <a:extLst>
              <a:ext uri="{FF2B5EF4-FFF2-40B4-BE49-F238E27FC236}">
                <a16:creationId xmlns:a16="http://schemas.microsoft.com/office/drawing/2014/main" id="{2365CCE3-48F7-EEBA-BC6A-6A79746A999D}"/>
              </a:ext>
            </a:extLst>
          </p:cNvPr>
          <p:cNvSpPr/>
          <p:nvPr/>
        </p:nvSpPr>
        <p:spPr>
          <a:xfrm>
            <a:off x="3848443" y="818981"/>
            <a:ext cx="3760967" cy="3442913"/>
          </a:xfrm>
          <a:prstGeom prst="righ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1"/>
                </a:solidFill>
                <a:latin typeface="Arial Narrow" panose="020B0606020202030204" pitchFamily="34" charset="0"/>
              </a:rPr>
              <a:t>Normalisation =&gt; Eliminer</a:t>
            </a:r>
            <a:r>
              <a:rPr lang="fr-FR" sz="2200" dirty="0">
                <a:solidFill>
                  <a:schemeClr val="accent1"/>
                </a:solidFill>
                <a:latin typeface="Arial Narrow" panose="020B0606020202030204" pitchFamily="34" charset="0"/>
              </a:rPr>
              <a:t>: Ponctuation, Majuscules, Conjugaison</a:t>
            </a:r>
          </a:p>
        </p:txBody>
      </p:sp>
      <p:sp>
        <p:nvSpPr>
          <p:cNvPr id="5" name="Flèche : droite 4">
            <a:extLst>
              <a:ext uri="{FF2B5EF4-FFF2-40B4-BE49-F238E27FC236}">
                <a16:creationId xmlns:a16="http://schemas.microsoft.com/office/drawing/2014/main" id="{40DD9533-89A0-0E9F-C382-13404E7C1D63}"/>
              </a:ext>
            </a:extLst>
          </p:cNvPr>
          <p:cNvSpPr/>
          <p:nvPr/>
        </p:nvSpPr>
        <p:spPr>
          <a:xfrm>
            <a:off x="7617365" y="834887"/>
            <a:ext cx="4574636" cy="3442913"/>
          </a:xfrm>
          <a:prstGeom prst="righ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1"/>
                </a:solidFill>
                <a:latin typeface="Arial Narrow" panose="020B0606020202030204" pitchFamily="34" charset="0"/>
              </a:rPr>
              <a:t>Tokenisation: Découpage en mots des documents du Corpus</a:t>
            </a:r>
          </a:p>
        </p:txBody>
      </p:sp>
      <p:sp>
        <p:nvSpPr>
          <p:cNvPr id="7" name="Flèche : gauche 6">
            <a:extLst>
              <a:ext uri="{FF2B5EF4-FFF2-40B4-BE49-F238E27FC236}">
                <a16:creationId xmlns:a16="http://schemas.microsoft.com/office/drawing/2014/main" id="{A5194873-2614-4C2A-BD21-8F208588A084}"/>
              </a:ext>
            </a:extLst>
          </p:cNvPr>
          <p:cNvSpPr/>
          <p:nvPr/>
        </p:nvSpPr>
        <p:spPr>
          <a:xfrm>
            <a:off x="8778240" y="4261895"/>
            <a:ext cx="3413760" cy="2596104"/>
          </a:xfrm>
          <a:prstGeom prst="lef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1"/>
                </a:solidFill>
                <a:latin typeface="Arial Narrow" panose="020B0606020202030204" pitchFamily="34" charset="0"/>
              </a:rPr>
              <a:t>Suppression des </a:t>
            </a:r>
            <a:r>
              <a:rPr lang="fr-FR" sz="3200" dirty="0" err="1">
                <a:solidFill>
                  <a:schemeClr val="accent1"/>
                </a:solidFill>
                <a:latin typeface="Arial Narrow" panose="020B0606020202030204" pitchFamily="34" charset="0"/>
              </a:rPr>
              <a:t>Stopwords</a:t>
            </a:r>
            <a:endParaRPr lang="fr-FR" sz="3200" dirty="0">
              <a:solidFill>
                <a:schemeClr val="accent1"/>
              </a:solidFill>
              <a:latin typeface="Arial Narrow" panose="020B0606020202030204" pitchFamily="34" charset="0"/>
            </a:endParaRPr>
          </a:p>
        </p:txBody>
      </p:sp>
      <p:sp>
        <p:nvSpPr>
          <p:cNvPr id="8" name="Flèche : gauche 7">
            <a:extLst>
              <a:ext uri="{FF2B5EF4-FFF2-40B4-BE49-F238E27FC236}">
                <a16:creationId xmlns:a16="http://schemas.microsoft.com/office/drawing/2014/main" id="{AC00C627-FB6A-525C-6596-3EC9E418CCDC}"/>
              </a:ext>
            </a:extLst>
          </p:cNvPr>
          <p:cNvSpPr/>
          <p:nvPr/>
        </p:nvSpPr>
        <p:spPr>
          <a:xfrm>
            <a:off x="5184245" y="4277800"/>
            <a:ext cx="3570135" cy="2580199"/>
          </a:xfrm>
          <a:prstGeom prst="lef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000" dirty="0">
                <a:solidFill>
                  <a:schemeClr val="accent1"/>
                </a:solidFill>
                <a:latin typeface="Arial Narrow" panose="020B0606020202030204" pitchFamily="34" charset="0"/>
              </a:rPr>
              <a:t>Lemmatisation: Mots  Canoniques (Infinitif, Singulier)</a:t>
            </a:r>
          </a:p>
        </p:txBody>
      </p:sp>
      <p:sp>
        <p:nvSpPr>
          <p:cNvPr id="9" name="Flèche : gauche 8">
            <a:extLst>
              <a:ext uri="{FF2B5EF4-FFF2-40B4-BE49-F238E27FC236}">
                <a16:creationId xmlns:a16="http://schemas.microsoft.com/office/drawing/2014/main" id="{65C06775-E197-6CCC-B68E-F14CC1C03F22}"/>
              </a:ext>
            </a:extLst>
          </p:cNvPr>
          <p:cNvSpPr/>
          <p:nvPr/>
        </p:nvSpPr>
        <p:spPr>
          <a:xfrm>
            <a:off x="2639832" y="4261905"/>
            <a:ext cx="2496703" cy="2580198"/>
          </a:xfrm>
          <a:prstGeom prst="lef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1"/>
                </a:solidFill>
                <a:latin typeface="Arial Narrow" panose="020B0606020202030204" pitchFamily="34" charset="0"/>
              </a:rPr>
              <a:t>Phrase Finale</a:t>
            </a:r>
          </a:p>
        </p:txBody>
      </p:sp>
      <p:sp>
        <p:nvSpPr>
          <p:cNvPr id="10" name="Flèche : bas 9">
            <a:extLst>
              <a:ext uri="{FF2B5EF4-FFF2-40B4-BE49-F238E27FC236}">
                <a16:creationId xmlns:a16="http://schemas.microsoft.com/office/drawing/2014/main" id="{CE71298D-C681-CA47-1BF1-8D03E97E98FD}"/>
              </a:ext>
            </a:extLst>
          </p:cNvPr>
          <p:cNvSpPr/>
          <p:nvPr/>
        </p:nvSpPr>
        <p:spPr>
          <a:xfrm>
            <a:off x="11235209" y="3429000"/>
            <a:ext cx="492965" cy="1469002"/>
          </a:xfrm>
          <a:prstGeom prst="down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gauche 10">
            <a:extLst>
              <a:ext uri="{FF2B5EF4-FFF2-40B4-BE49-F238E27FC236}">
                <a16:creationId xmlns:a16="http://schemas.microsoft.com/office/drawing/2014/main" id="{9A4354D3-BF8D-FFDA-6420-5C6B8DE7F4BF}"/>
              </a:ext>
            </a:extLst>
          </p:cNvPr>
          <p:cNvSpPr/>
          <p:nvPr/>
        </p:nvSpPr>
        <p:spPr>
          <a:xfrm>
            <a:off x="-1" y="4277801"/>
            <a:ext cx="2631883" cy="2564302"/>
          </a:xfrm>
          <a:prstGeom prst="leftArrow">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accent1"/>
                </a:solidFill>
                <a:latin typeface="Arial Narrow" panose="020B0606020202030204" pitchFamily="34" charset="0"/>
              </a:rPr>
              <a:t>Encodage des Catégories </a:t>
            </a:r>
          </a:p>
        </p:txBody>
      </p:sp>
    </p:spTree>
    <p:extLst>
      <p:ext uri="{BB962C8B-B14F-4D97-AF65-F5344CB8AC3E}">
        <p14:creationId xmlns:p14="http://schemas.microsoft.com/office/powerpoint/2010/main" val="2766924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F6E2DB-4DF4-762B-2D54-B44AC2190588}"/>
              </a:ext>
            </a:extLst>
          </p:cNvPr>
          <p:cNvSpPr>
            <a:spLocks noGrp="1"/>
          </p:cNvSpPr>
          <p:nvPr>
            <p:ph type="title"/>
          </p:nvPr>
        </p:nvSpPr>
        <p:spPr>
          <a:xfrm>
            <a:off x="0" y="0"/>
            <a:ext cx="12178004" cy="6858000"/>
          </a:xfrm>
          <a:solidFill>
            <a:schemeClr val="accent4">
              <a:lumMod val="20000"/>
              <a:lumOff val="80000"/>
            </a:schemeClr>
          </a:solidFill>
        </p:spPr>
        <p:txBody>
          <a:bodyPr/>
          <a:lstStyle/>
          <a:p>
            <a:r>
              <a:rPr lang="fr-FR" b="1" dirty="0">
                <a:solidFill>
                  <a:schemeClr val="accent1"/>
                </a:solidFill>
                <a:latin typeface="Arial Narrow" panose="020B0606020202030204" pitchFamily="34" charset="0"/>
              </a:rPr>
              <a:t>Analyse des Approches Textuelles Utilisées.</a:t>
            </a: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br>
              <a:rPr lang="fr-FR" b="1" dirty="0">
                <a:solidFill>
                  <a:schemeClr val="accent1"/>
                </a:solidFill>
                <a:latin typeface="Arial Narrow" panose="020B0606020202030204" pitchFamily="34" charset="0"/>
              </a:rPr>
            </a:br>
            <a:endParaRPr lang="fr-FR" dirty="0"/>
          </a:p>
        </p:txBody>
      </p:sp>
      <p:sp>
        <p:nvSpPr>
          <p:cNvPr id="3" name="Flèche : pentagone 2">
            <a:extLst>
              <a:ext uri="{FF2B5EF4-FFF2-40B4-BE49-F238E27FC236}">
                <a16:creationId xmlns:a16="http://schemas.microsoft.com/office/drawing/2014/main" id="{086D0847-EAF4-4F5C-3EA8-ADB686B7AC75}"/>
              </a:ext>
            </a:extLst>
          </p:cNvPr>
          <p:cNvSpPr/>
          <p:nvPr/>
        </p:nvSpPr>
        <p:spPr>
          <a:xfrm>
            <a:off x="177279" y="1045029"/>
            <a:ext cx="3331028" cy="690460"/>
          </a:xfrm>
          <a:prstGeom prst="homePlat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solidFill>
                <a:latin typeface="Arial Narrow" panose="020B0606020202030204" pitchFamily="34" charset="0"/>
              </a:rPr>
              <a:t>CountVectorize</a:t>
            </a:r>
            <a:endParaRPr lang="fr-FR" sz="2800" dirty="0"/>
          </a:p>
        </p:txBody>
      </p:sp>
      <p:sp>
        <p:nvSpPr>
          <p:cNvPr id="4" name="Rectangle 3">
            <a:extLst>
              <a:ext uri="{FF2B5EF4-FFF2-40B4-BE49-F238E27FC236}">
                <a16:creationId xmlns:a16="http://schemas.microsoft.com/office/drawing/2014/main" id="{601FEAEF-1A4F-20F8-69DB-176211354B37}"/>
              </a:ext>
            </a:extLst>
          </p:cNvPr>
          <p:cNvSpPr/>
          <p:nvPr/>
        </p:nvSpPr>
        <p:spPr>
          <a:xfrm>
            <a:off x="3750906" y="1045029"/>
            <a:ext cx="8441094" cy="6904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600" b="0" i="0" dirty="0">
                <a:solidFill>
                  <a:schemeClr val="accent1"/>
                </a:solidFill>
                <a:effectLst/>
                <a:latin typeface="Arial Narrow" panose="020B0606020202030204" pitchFamily="34" charset="0"/>
              </a:rPr>
              <a:t>Méthode de représentation de texte qui transforme les documents en une représentation "bag-of-</a:t>
            </a:r>
            <a:r>
              <a:rPr lang="fr-FR" sz="1600" b="0" i="0" dirty="0" err="1">
                <a:solidFill>
                  <a:schemeClr val="accent1"/>
                </a:solidFill>
                <a:effectLst/>
                <a:latin typeface="Arial Narrow" panose="020B0606020202030204" pitchFamily="34" charset="0"/>
              </a:rPr>
              <a:t>words</a:t>
            </a:r>
            <a:r>
              <a:rPr lang="fr-FR" sz="1600" b="0" i="0" dirty="0">
                <a:solidFill>
                  <a:schemeClr val="accent1"/>
                </a:solidFill>
                <a:effectLst/>
                <a:latin typeface="Arial Narrow" panose="020B0606020202030204" pitchFamily="34" charset="0"/>
              </a:rPr>
              <a:t>" (sac de mots). Elle compte le nombre d'occurrences de chaque mot dans chaque document et crée une matrice où chaque ligne représente un document et chaque colonne représente un mot.</a:t>
            </a:r>
            <a:endParaRPr lang="fr-FR" sz="1600" dirty="0">
              <a:solidFill>
                <a:schemeClr val="accent1"/>
              </a:solidFill>
              <a:latin typeface="Arial Narrow" panose="020B0606020202030204" pitchFamily="34" charset="0"/>
            </a:endParaRPr>
          </a:p>
        </p:txBody>
      </p:sp>
      <p:sp>
        <p:nvSpPr>
          <p:cNvPr id="5" name="Flèche : pentagone 4">
            <a:extLst>
              <a:ext uri="{FF2B5EF4-FFF2-40B4-BE49-F238E27FC236}">
                <a16:creationId xmlns:a16="http://schemas.microsoft.com/office/drawing/2014/main" id="{AF9617EE-F560-789C-44FC-18BEB8F5DB2D}"/>
              </a:ext>
            </a:extLst>
          </p:cNvPr>
          <p:cNvSpPr/>
          <p:nvPr/>
        </p:nvSpPr>
        <p:spPr>
          <a:xfrm>
            <a:off x="177279" y="1996758"/>
            <a:ext cx="3331028" cy="774430"/>
          </a:xfrm>
          <a:prstGeom prst="homePlat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solidFill>
                <a:latin typeface="Arial Narrow" panose="020B0606020202030204" pitchFamily="34" charset="0"/>
              </a:rPr>
              <a:t>Tf-</a:t>
            </a:r>
            <a:r>
              <a:rPr lang="fr-FR" sz="2800" b="1" dirty="0" err="1">
                <a:solidFill>
                  <a:schemeClr val="accent1"/>
                </a:solidFill>
                <a:latin typeface="Arial Narrow" panose="020B0606020202030204" pitchFamily="34" charset="0"/>
              </a:rPr>
              <a:t>idf</a:t>
            </a:r>
            <a:r>
              <a:rPr lang="fr-FR" sz="2800" b="0" i="0" dirty="0">
                <a:solidFill>
                  <a:schemeClr val="accent1"/>
                </a:solidFill>
                <a:effectLst/>
                <a:latin typeface="Arial Narrow" panose="020B0606020202030204" pitchFamily="34" charset="0"/>
                <a:cs typeface="Times New Roman" panose="02020603050405020304" pitchFamily="18" charset="0"/>
              </a:rPr>
              <a:t>(</a:t>
            </a:r>
            <a:r>
              <a:rPr lang="fr-FR" b="0" i="0" dirty="0">
                <a:solidFill>
                  <a:schemeClr val="accent1"/>
                </a:solidFill>
                <a:effectLst/>
                <a:latin typeface="Arial Narrow" panose="020B0606020202030204" pitchFamily="34" charset="0"/>
                <a:cs typeface="Times New Roman" panose="02020603050405020304" pitchFamily="18" charset="0"/>
              </a:rPr>
              <a:t>Term Frequency-Inverse Document Frequency</a:t>
            </a:r>
            <a:r>
              <a:rPr lang="fr-FR" sz="2800" b="0" i="0" dirty="0">
                <a:solidFill>
                  <a:schemeClr val="accent1"/>
                </a:solidFill>
                <a:effectLst/>
                <a:latin typeface="Arial Narrow" panose="020B0606020202030204" pitchFamily="34" charset="0"/>
                <a:cs typeface="Times New Roman" panose="02020603050405020304" pitchFamily="18" charset="0"/>
              </a:rPr>
              <a:t>)</a:t>
            </a:r>
            <a:endParaRPr lang="fr-FR" sz="2800" b="1" dirty="0">
              <a:solidFill>
                <a:schemeClr val="accent1"/>
              </a:solidFill>
              <a:latin typeface="Arial Narrow" panose="020B0606020202030204" pitchFamily="34" charset="0"/>
            </a:endParaRPr>
          </a:p>
        </p:txBody>
      </p:sp>
      <p:sp>
        <p:nvSpPr>
          <p:cNvPr id="6" name="Rectangle 5">
            <a:extLst>
              <a:ext uri="{FF2B5EF4-FFF2-40B4-BE49-F238E27FC236}">
                <a16:creationId xmlns:a16="http://schemas.microsoft.com/office/drawing/2014/main" id="{8A6EA931-220D-9979-20F4-63E613C8A240}"/>
              </a:ext>
            </a:extLst>
          </p:cNvPr>
          <p:cNvSpPr/>
          <p:nvPr/>
        </p:nvSpPr>
        <p:spPr>
          <a:xfrm>
            <a:off x="3764902" y="2006089"/>
            <a:ext cx="8413102" cy="77443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600" b="0" i="0" dirty="0">
                <a:solidFill>
                  <a:schemeClr val="accent1"/>
                </a:solidFill>
                <a:effectLst/>
                <a:latin typeface="Arial Narrow" panose="020B0606020202030204" pitchFamily="34" charset="0"/>
              </a:rPr>
              <a:t>Méthode de pondération de mots qui permet de refléter l'importance d'un mot dans un document par rapport à une collection de documents. Elle prend en compte la fréquence du mot dans le document ainsi que la fréquence inverse du mot dans l'ensemble des documents.</a:t>
            </a:r>
            <a:endParaRPr lang="fr-FR" sz="1600" dirty="0">
              <a:solidFill>
                <a:schemeClr val="accent1"/>
              </a:solidFill>
              <a:latin typeface="Arial Narrow" panose="020B0606020202030204" pitchFamily="34" charset="0"/>
            </a:endParaRPr>
          </a:p>
        </p:txBody>
      </p:sp>
      <p:sp>
        <p:nvSpPr>
          <p:cNvPr id="7" name="Flèche : pentagone 6">
            <a:extLst>
              <a:ext uri="{FF2B5EF4-FFF2-40B4-BE49-F238E27FC236}">
                <a16:creationId xmlns:a16="http://schemas.microsoft.com/office/drawing/2014/main" id="{1384B785-C7F5-802A-4608-BC59EEC4D8AD}"/>
              </a:ext>
            </a:extLst>
          </p:cNvPr>
          <p:cNvSpPr/>
          <p:nvPr/>
        </p:nvSpPr>
        <p:spPr>
          <a:xfrm>
            <a:off x="177279" y="3139738"/>
            <a:ext cx="3331028" cy="909709"/>
          </a:xfrm>
          <a:prstGeom prst="homePlat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1"/>
                </a:solidFill>
                <a:latin typeface="Arial Narrow" panose="020B0606020202030204" pitchFamily="34" charset="0"/>
              </a:rPr>
              <a:t>Word2vec</a:t>
            </a:r>
            <a:endParaRPr lang="fr-FR" sz="2800" dirty="0"/>
          </a:p>
        </p:txBody>
      </p:sp>
      <p:sp>
        <p:nvSpPr>
          <p:cNvPr id="8" name="Rectangle 7">
            <a:extLst>
              <a:ext uri="{FF2B5EF4-FFF2-40B4-BE49-F238E27FC236}">
                <a16:creationId xmlns:a16="http://schemas.microsoft.com/office/drawing/2014/main" id="{B6C684D5-176C-6B52-3409-65DCEBE6ADBB}"/>
              </a:ext>
            </a:extLst>
          </p:cNvPr>
          <p:cNvSpPr/>
          <p:nvPr/>
        </p:nvSpPr>
        <p:spPr>
          <a:xfrm>
            <a:off x="3778898" y="3135091"/>
            <a:ext cx="8413102" cy="90970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600" b="0" i="0" dirty="0">
                <a:solidFill>
                  <a:schemeClr val="accent1"/>
                </a:solidFill>
                <a:effectLst/>
                <a:latin typeface="Arial Narrow" panose="020B0606020202030204" pitchFamily="34" charset="0"/>
              </a:rPr>
              <a:t>Technique d'apprentissage automatique basée sur les réseaux de neurones</a:t>
            </a:r>
            <a:r>
              <a:rPr lang="fr-FR" sz="1600" b="0" i="0" dirty="0">
                <a:solidFill>
                  <a:srgbClr val="374151"/>
                </a:solidFill>
                <a:effectLst/>
                <a:latin typeface="Arial Narrow" panose="020B0606020202030204" pitchFamily="34" charset="0"/>
              </a:rPr>
              <a:t> </a:t>
            </a:r>
            <a:r>
              <a:rPr lang="fr-FR" sz="1600" b="0" i="0" u="none" strike="noStrike" baseline="0" dirty="0">
                <a:solidFill>
                  <a:schemeClr val="accent1"/>
                </a:solidFill>
                <a:latin typeface="Arial Narrow" panose="020B0606020202030204" pitchFamily="34" charset="0"/>
              </a:rPr>
              <a:t>artificiels à deux couches, entraînés pour reconstruire le contexte linguistique des mots. Elle permet de représenter chaque mot d'un dictionnaire par un vecteur de nombres réels.</a:t>
            </a:r>
            <a:r>
              <a:rPr lang="fr-FR" sz="1600" u="none" strike="noStrike" baseline="0" dirty="0">
                <a:solidFill>
                  <a:srgbClr val="374151"/>
                </a:solidFill>
                <a:latin typeface="Arial Narrow" panose="020B0606020202030204" pitchFamily="34" charset="0"/>
              </a:rPr>
              <a:t> </a:t>
            </a:r>
            <a:r>
              <a:rPr lang="fr-FR" sz="1600" b="0" i="0" dirty="0">
                <a:solidFill>
                  <a:schemeClr val="accent1"/>
                </a:solidFill>
                <a:effectLst/>
                <a:latin typeface="Arial Narrow" panose="020B0606020202030204" pitchFamily="34" charset="0"/>
              </a:rPr>
              <a:t>Ces vecteurs peuvent être utilisés pour mesurer les similarités entre les mots.</a:t>
            </a:r>
            <a:endParaRPr lang="fr-FR" sz="1600" dirty="0">
              <a:latin typeface="Arial Narrow" panose="020B0606020202030204" pitchFamily="34" charset="0"/>
            </a:endParaRPr>
          </a:p>
        </p:txBody>
      </p:sp>
      <p:sp>
        <p:nvSpPr>
          <p:cNvPr id="9" name="Flèche : pentagone 8">
            <a:extLst>
              <a:ext uri="{FF2B5EF4-FFF2-40B4-BE49-F238E27FC236}">
                <a16:creationId xmlns:a16="http://schemas.microsoft.com/office/drawing/2014/main" id="{2C8A2AFB-1AAE-C5BD-CD62-7C336BA9388A}"/>
              </a:ext>
            </a:extLst>
          </p:cNvPr>
          <p:cNvSpPr/>
          <p:nvPr/>
        </p:nvSpPr>
        <p:spPr>
          <a:xfrm>
            <a:off x="177279" y="4310719"/>
            <a:ext cx="3331028" cy="979714"/>
          </a:xfrm>
          <a:prstGeom prst="homePlat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i="0" dirty="0">
                <a:solidFill>
                  <a:schemeClr val="accent1"/>
                </a:solidFill>
                <a:effectLst/>
                <a:latin typeface="Arial Narrow" panose="020B0606020202030204" pitchFamily="34" charset="0"/>
                <a:cs typeface="Times New Roman" panose="02020603050405020304" pitchFamily="18" charset="0"/>
              </a:rPr>
              <a:t>BERT</a:t>
            </a:r>
            <a:r>
              <a:rPr lang="fr-FR" sz="1800" b="0" i="0" dirty="0">
                <a:solidFill>
                  <a:schemeClr val="accent1"/>
                </a:solidFill>
                <a:effectLst/>
                <a:latin typeface="Arial Narrow" panose="020B0606020202030204" pitchFamily="34" charset="0"/>
                <a:cs typeface="Times New Roman" panose="02020603050405020304" pitchFamily="18" charset="0"/>
              </a:rPr>
              <a:t>(Bidirectional Encoder Representations from Transformers)</a:t>
            </a:r>
            <a:endParaRPr lang="fr-FR" dirty="0"/>
          </a:p>
        </p:txBody>
      </p:sp>
      <p:sp>
        <p:nvSpPr>
          <p:cNvPr id="10" name="Rectangle 9">
            <a:extLst>
              <a:ext uri="{FF2B5EF4-FFF2-40B4-BE49-F238E27FC236}">
                <a16:creationId xmlns:a16="http://schemas.microsoft.com/office/drawing/2014/main" id="{59C69B91-265F-F8EF-DDE6-FACC8F6F7177}"/>
              </a:ext>
            </a:extLst>
          </p:cNvPr>
          <p:cNvSpPr/>
          <p:nvPr/>
        </p:nvSpPr>
        <p:spPr>
          <a:xfrm>
            <a:off x="3750906" y="4320049"/>
            <a:ext cx="8413102" cy="97971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600" b="0" i="0" dirty="0">
                <a:solidFill>
                  <a:schemeClr val="accent1"/>
                </a:solidFill>
                <a:effectLst/>
                <a:latin typeface="Arial Narrow" panose="020B0606020202030204" pitchFamily="34" charset="0"/>
                <a:cs typeface="Times New Roman" panose="02020603050405020304" pitchFamily="18" charset="0"/>
              </a:rPr>
              <a:t>Modèle de traitement de langage naturel développé par Google qui est capable de comprendre le sens des phrases en contexte. </a:t>
            </a:r>
            <a:r>
              <a:rPr lang="fr-FR" sz="1600" b="0" i="0" dirty="0">
                <a:solidFill>
                  <a:schemeClr val="accent1"/>
                </a:solidFill>
                <a:effectLst/>
                <a:latin typeface="Arial Narrow" panose="020B0606020202030204" pitchFamily="34" charset="0"/>
              </a:rPr>
              <a:t>il prend en compte le contexte des mots en utilisant une attention bidirectionnelle. Il examine le contexte dans les deux sens. Cela lui permet de mieux comprendre le sens des mots dans leur contexte et de capturer les relations plus complexes entre les mots.</a:t>
            </a:r>
            <a:endParaRPr lang="fr-FR" sz="1600" dirty="0">
              <a:solidFill>
                <a:schemeClr val="accent1"/>
              </a:solidFill>
              <a:latin typeface="Arial Narrow" panose="020B0606020202030204" pitchFamily="34" charset="0"/>
            </a:endParaRPr>
          </a:p>
        </p:txBody>
      </p:sp>
      <p:sp>
        <p:nvSpPr>
          <p:cNvPr id="11" name="Flèche : pentagone 10">
            <a:extLst>
              <a:ext uri="{FF2B5EF4-FFF2-40B4-BE49-F238E27FC236}">
                <a16:creationId xmlns:a16="http://schemas.microsoft.com/office/drawing/2014/main" id="{010BF810-AA9E-926B-9069-1855A06A387C}"/>
              </a:ext>
            </a:extLst>
          </p:cNvPr>
          <p:cNvSpPr/>
          <p:nvPr/>
        </p:nvSpPr>
        <p:spPr>
          <a:xfrm>
            <a:off x="177279" y="5747643"/>
            <a:ext cx="3331028" cy="895753"/>
          </a:xfrm>
          <a:prstGeom prst="homePlat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i="0" dirty="0">
                <a:solidFill>
                  <a:schemeClr val="accent1"/>
                </a:solidFill>
                <a:effectLst/>
                <a:latin typeface="Arial Narrow" panose="020B0606020202030204" pitchFamily="34" charset="0"/>
                <a:cs typeface="Times New Roman" panose="02020603050405020304" pitchFamily="18" charset="0"/>
              </a:rPr>
              <a:t>USE</a:t>
            </a:r>
            <a:r>
              <a:rPr lang="fr-FR" sz="1800" b="0" i="0" dirty="0">
                <a:solidFill>
                  <a:schemeClr val="accent1"/>
                </a:solidFill>
                <a:effectLst/>
                <a:latin typeface="Arial Narrow" panose="020B0606020202030204" pitchFamily="34" charset="0"/>
                <a:cs typeface="Times New Roman" panose="02020603050405020304" pitchFamily="18" charset="0"/>
              </a:rPr>
              <a:t> (Universal Sentence Encoder)</a:t>
            </a:r>
            <a:endParaRPr lang="fr-FR" dirty="0"/>
          </a:p>
        </p:txBody>
      </p:sp>
      <p:sp>
        <p:nvSpPr>
          <p:cNvPr id="12" name="Rectangle 11">
            <a:extLst>
              <a:ext uri="{FF2B5EF4-FFF2-40B4-BE49-F238E27FC236}">
                <a16:creationId xmlns:a16="http://schemas.microsoft.com/office/drawing/2014/main" id="{C9AF8748-DBE3-CFB7-8813-89CD386A3CB7}"/>
              </a:ext>
            </a:extLst>
          </p:cNvPr>
          <p:cNvSpPr/>
          <p:nvPr/>
        </p:nvSpPr>
        <p:spPr>
          <a:xfrm>
            <a:off x="3778898" y="5747643"/>
            <a:ext cx="8413102" cy="89575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600" dirty="0">
                <a:solidFill>
                  <a:schemeClr val="accent1"/>
                </a:solidFill>
                <a:latin typeface="Arial Narrow" panose="020B0606020202030204" pitchFamily="34" charset="0"/>
                <a:cs typeface="Times New Roman" panose="02020603050405020304" pitchFamily="18" charset="0"/>
              </a:rPr>
              <a:t>M</a:t>
            </a:r>
            <a:r>
              <a:rPr lang="fr-FR" sz="1600" b="0" i="0" dirty="0">
                <a:solidFill>
                  <a:schemeClr val="accent1"/>
                </a:solidFill>
                <a:effectLst/>
                <a:latin typeface="Arial Narrow" panose="020B0606020202030204" pitchFamily="34" charset="0"/>
                <a:cs typeface="Times New Roman" panose="02020603050405020304" pitchFamily="18" charset="0"/>
              </a:rPr>
              <a:t>odèle de traitement de langage naturel développé par Google qui permet de convertir du texte en vecteurs de grande dimension. Ces vecteurs permettent de représenter le sens des phrases ou des documents de manière plus riche que les approches traditionnelles de sac de mots.</a:t>
            </a:r>
            <a:endParaRPr lang="fr-FR" sz="1600" dirty="0"/>
          </a:p>
        </p:txBody>
      </p:sp>
    </p:spTree>
    <p:extLst>
      <p:ext uri="{BB962C8B-B14F-4D97-AF65-F5344CB8AC3E}">
        <p14:creationId xmlns:p14="http://schemas.microsoft.com/office/powerpoint/2010/main" val="319981913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3933</TotalTime>
  <Words>2007</Words>
  <Application>Microsoft Office PowerPoint</Application>
  <PresentationFormat>Grand écran</PresentationFormat>
  <Paragraphs>261</Paragraphs>
  <Slides>25</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25</vt:i4>
      </vt:variant>
    </vt:vector>
  </HeadingPairs>
  <TitlesOfParts>
    <vt:vector size="32" baseType="lpstr">
      <vt:lpstr>Arial</vt:lpstr>
      <vt:lpstr>Arial Narrow</vt:lpstr>
      <vt:lpstr>Calibri</vt:lpstr>
      <vt:lpstr>Calibri Light</vt:lpstr>
      <vt:lpstr>Courier New</vt:lpstr>
      <vt:lpstr>Wingdings</vt:lpstr>
      <vt:lpstr>Thème Office</vt:lpstr>
      <vt:lpstr>PROJET6 : CLASSIFIEZ AUTOMATIQUEMENT LES BIENS DE CONSOMMATION</vt:lpstr>
      <vt:lpstr>Sommaire</vt:lpstr>
      <vt:lpstr>I-Problématique du Projet:  Classification automatique des produits</vt:lpstr>
      <vt:lpstr>Présentation des Datasets</vt:lpstr>
      <vt:lpstr>Autres Caractéristiques des données.</vt:lpstr>
      <vt:lpstr>  Procédure de Traitement des Textes.</vt:lpstr>
      <vt:lpstr>Analyse de la Variable Product_Category_Tree           </vt:lpstr>
      <vt:lpstr>  Analyse du Corpus (Variable ‘Description’).             </vt:lpstr>
      <vt:lpstr>Analyse des Approches Textuelles Utilisées.          </vt:lpstr>
      <vt:lpstr>Résultats du Traitement de Texte </vt:lpstr>
      <vt:lpstr>* TF-IDF: Description, ARI=0.487609                       </vt:lpstr>
      <vt:lpstr>* Résumé des Approches Bag-of-Words          </vt:lpstr>
      <vt:lpstr>  * Word2vec: Description, ARI=0.216234                       </vt:lpstr>
      <vt:lpstr>* BERT: Description, ARI=0.333967                   </vt:lpstr>
      <vt:lpstr>* USE: Description, ARI=0.458110                   </vt:lpstr>
      <vt:lpstr>* Résumé des Approches Sentence Embedding          </vt:lpstr>
      <vt:lpstr>   </vt:lpstr>
      <vt:lpstr> </vt:lpstr>
      <vt:lpstr>  </vt:lpstr>
      <vt:lpstr>Extraction des Features: Visual bag-of-words. Principe :     * Détection des key points      * Extraction des descripteurs      * Clustering des descripteurs = création des features      * Création des histogrammes = visual bag of  words      * Réduction de dimension: PCA &amp; TSNE</vt:lpstr>
      <vt:lpstr>   CNN-VGG16-Transfer Learning  Modèle pré-entrainé à partir des images ImageNet, Principe:       * Suppression des dernières couches, ajout d’une couche de pooling (GlobalMaxPooling2D).      * Normalisation des images (RGB et redimensionnement 224x224).      * Extraction des features. ARI : 0.44602                    </vt:lpstr>
      <vt:lpstr>Résumé des Approches Visuelles.          </vt:lpstr>
      <vt:lpstr>                 </vt:lpstr>
      <vt:lpstr>IV-Collecte des Données API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PROJET6 : CLASSIFIEZ AUTOMATIQUEMENT LES BIENS DE CONSOMMATION</dc:title>
  <dc:creator>SAMUEL DIEUDONNE YEBEL</dc:creator>
  <cp:lastModifiedBy>SAMUEL DIEUDONNE YEBEL</cp:lastModifiedBy>
  <cp:revision>171</cp:revision>
  <dcterms:created xsi:type="dcterms:W3CDTF">2023-08-22T15:47:28Z</dcterms:created>
  <dcterms:modified xsi:type="dcterms:W3CDTF">2023-08-25T13:01:06Z</dcterms:modified>
</cp:coreProperties>
</file>